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421" r:id="rId3"/>
    <p:sldId id="360" r:id="rId4"/>
    <p:sldId id="362" r:id="rId5"/>
    <p:sldId id="363" r:id="rId6"/>
    <p:sldId id="364" r:id="rId7"/>
    <p:sldId id="391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84" r:id="rId20"/>
    <p:sldId id="385" r:id="rId21"/>
    <p:sldId id="386" r:id="rId22"/>
    <p:sldId id="387" r:id="rId23"/>
    <p:sldId id="388" r:id="rId24"/>
    <p:sldId id="400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90" r:id="rId34"/>
    <p:sldId id="392" r:id="rId35"/>
    <p:sldId id="393" r:id="rId36"/>
    <p:sldId id="397" r:id="rId37"/>
    <p:sldId id="398" r:id="rId38"/>
    <p:sldId id="394" r:id="rId39"/>
    <p:sldId id="395" r:id="rId40"/>
    <p:sldId id="396" r:id="rId41"/>
    <p:sldId id="408" r:id="rId42"/>
    <p:sldId id="409" r:id="rId43"/>
    <p:sldId id="410" r:id="rId44"/>
    <p:sldId id="401" r:id="rId45"/>
    <p:sldId id="402" r:id="rId46"/>
    <p:sldId id="403" r:id="rId47"/>
    <p:sldId id="404" r:id="rId48"/>
    <p:sldId id="405" r:id="rId49"/>
    <p:sldId id="411" r:id="rId50"/>
    <p:sldId id="412" r:id="rId51"/>
    <p:sldId id="413" r:id="rId52"/>
    <p:sldId id="406" r:id="rId53"/>
    <p:sldId id="418" r:id="rId54"/>
    <p:sldId id="407" r:id="rId55"/>
    <p:sldId id="419" r:id="rId56"/>
    <p:sldId id="420" r:id="rId57"/>
    <p:sldId id="414" r:id="rId58"/>
    <p:sldId id="415" r:id="rId59"/>
  </p:sldIdLst>
  <p:sldSz cx="12192000" cy="6858000"/>
  <p:notesSz cx="6858000" cy="9144000"/>
  <p:embeddedFontLst>
    <p:embeddedFont>
      <p:font typeface="Adobe 黑体 Std R" panose="020B0400000000000000" charset="-128"/>
      <p:regular r:id="rId62"/>
    </p:embeddedFont>
    <p:embeddedFont>
      <p:font typeface="Cambria Math" panose="02040503050406030204" pitchFamily="18" charset="0"/>
      <p:regular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Georgia" panose="02040502050405020303" pitchFamily="18" charset="0"/>
      <p:regular r:id="rId68"/>
      <p:bold r:id="rId69"/>
      <p:italic r:id="rId70"/>
      <p:boldItalic r:id="rId71"/>
    </p:embeddedFont>
  </p:embeddedFontLst>
  <p:custDataLst>
    <p:tags r:id="rId72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000000"/>
    <a:srgbClr val="0070C0"/>
    <a:srgbClr val="010038"/>
    <a:srgbClr val="E9ECEF"/>
    <a:srgbClr val="3A47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4423" autoAdjust="0"/>
  </p:normalViewPr>
  <p:slideViewPr>
    <p:cSldViewPr snapToGrid="0">
      <p:cViewPr varScale="1">
        <p:scale>
          <a:sx n="74" d="100"/>
          <a:sy n="74" d="100"/>
        </p:scale>
        <p:origin x="1090" y="7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4EE57E0-5866-9368-80B5-7D319BFE6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D02C52A-F006-BF5C-26F9-24F3BDCCAF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AB9EC-7A68-4A44-99D3-C76C6C6347CA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B1C73A9-2EF0-2F83-1E09-EBBCC70423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1F17BC-5214-CBAD-E41E-36D9F2662A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CCE6B-8E13-473C-B6D6-914790737E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824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36194-BE73-40EA-B37D-92B09D1D022E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EE7D5-6D37-412D-95F9-CA34DB9885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6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858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21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39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332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368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982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484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353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4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082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705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577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248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937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036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372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716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045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209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598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826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27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508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59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405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44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249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159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3580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525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844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271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841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531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501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666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88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3844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4371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985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6301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2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741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93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7786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689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439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4015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8188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2270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2367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99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436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26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49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89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2683B-CFD7-4B22-B02A-EA266CF1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F4DAC2-351D-4FCD-9BD2-3815BBC33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19E85B-A6D7-4189-A54F-A236E1F8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FF1F-A115-4049-B975-306F73DA833A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86B07-E49D-445A-95AC-3EFCD414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250BB961-B66B-6915-10EE-8E0746B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38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E758A-47F6-4EF9-A0A9-D9FE1C0A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5D4310-FCBC-4AF5-B7AD-A547B50D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870AB-967F-4CDC-A331-9813A022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A8E2-6518-4699-A163-B96472470879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1B7537-2B71-4D20-8D3E-F7079592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A03890-B16D-46E5-A3AC-E728660B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82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832E892-9248-4792-96F5-58D8AA00D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D009E7-9916-4CE4-8BFD-43857B1B1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8C160-FF12-483D-92B0-4510C9C8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F096-7170-4E7E-8D33-7FC32D52E13D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9BE625-DF88-469E-AE93-4953B44C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C56F70-0731-470C-AAFC-B00762D6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64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01940-03BF-4559-B904-14A4999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201B2-B730-42B6-B5AB-EDCDCFAAF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26FCE8-83B9-44FE-A299-70556F25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0BD2-6650-4E75-8E74-FDEBEFFE7D30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D411C6-249B-4B0B-AB54-9CBB60BD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68BFA9-1BE6-48B2-BB89-582F3B8C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090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C2F21-C6CA-401B-A244-C415A8EC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6232F6-3BE7-4FB3-A2BA-6A833D68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755B54-01DB-4820-A888-C57492F4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36A4-27B2-4149-8692-42B4A2783D94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DB289B-3EA5-4F41-B9DA-6FD7F9AF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05936E39-5AE6-4FA8-A38D-B5BF5392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013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9DF49-8F5F-4AE0-8F5C-B35900A7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C7270B-2952-433A-9094-0415BAB6E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8ED628-8E91-4C7A-B3A9-79B96CE6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7FB37-43F4-4559-A031-B14ED683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C9BF-60E3-4B8C-B186-9DA02E8F456A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8D5C86-9D59-4F24-8C60-F1F38E40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9655C8-DEF3-495A-A594-487532EA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81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D93FA-763A-4016-B6E1-D725426E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8B077C-ADF4-466E-B86D-B8D9146A5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F4A17E-2D62-4C25-9841-AB869CD6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D5588CF-7EDD-4F9D-A43D-9BD1AFB98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9AD6D7-CF0D-4203-841E-7A4691B6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A19343-14A3-46C1-8785-5046FBBC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22FF-64F3-42EE-A622-0F74A1595D0D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5C75BC0-CC2C-41BB-B73F-0041BC1D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B5B66E50-F044-4B72-83A8-4E6122F5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32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75158-9CF5-4012-A210-AF8F568D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537FC4-DA80-4C69-996E-D62F3437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2501-C322-4F8E-9D03-ED1DF164E12B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392E75-098F-4D03-BB74-A42E205B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FA9CDEFE-C99B-4578-B8AD-F4513B69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878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C86C2CE-81D2-46A1-BD9C-AE356086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EDDAA-FF2F-450E-8E06-F149BA3F0A41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7C276F-D8C9-4DEB-A179-E14CEC23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2E89BE-CB49-4BFA-83B7-CBB0AAFF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44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66CC0-CF4A-408C-8026-59136738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5CC4B-81E3-4336-941B-C1C222541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22C8ED-45EE-49E2-9715-D1D5B7F37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2939EC-D3A0-49BA-AF44-2BFE25D6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8CB93-524A-4876-9BB8-AE27B6EF1536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6A98BF-D711-4F48-AAB6-2B723A27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D2F8CE-CEB1-448F-94EB-C5681ABC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92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AAE25-BC8A-4559-9DBB-454CBDA9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E05F2CA-AF90-4C9E-B724-8DDACE895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225151-96C7-4325-A8E5-50EDE8AA7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F88962-9F85-47B0-84F6-B7C5B09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6C37-F158-49C3-B17A-77172A7C5E42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947FE4-E220-4808-838F-45311853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BE3C3F-CEBB-4E07-A5C1-28348EC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7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8C13E3-239B-415E-9792-8EFCA52E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26378F-CE3C-4A7D-9290-8BA577521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126CFF-78B9-45BF-8520-5BF31CDDE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D1C4-DB12-42FB-8BDB-4ECBC4B2BC93}" type="datetime1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D89543-C0A1-4CBC-9DA9-724B87D26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B4052F-F9C6-4980-B8D2-766A2E7DC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68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aJung-Yeh/Spatial-Analysis/raw/master/data.zi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epsg.i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ikiwand.com/zh-tw/%E9%81%93%E6%A0%BC%E6%8B%89%E6%96%AF-%E6%99%AE%E5%85%8B%E7%AE%97%E6%B3%9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ikiwand.com/zh-tw/%E8%91%9B%E7%AB%8B%E6%81%86%E6%8E%83%E6%8F%8F%E6%B3%95" TargetMode="Externa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A2A92B-2692-781D-6F1E-9BE0475C4990}"/>
              </a:ext>
            </a:extLst>
          </p:cNvPr>
          <p:cNvSpPr txBox="1"/>
          <p:nvPr/>
        </p:nvSpPr>
        <p:spPr>
          <a:xfrm>
            <a:off x="3543859" y="2659559"/>
            <a:ext cx="5104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4400" dirty="0">
                <a:latin typeface="Georgia" panose="02040502050405020303" pitchFamily="18" charset="0"/>
              </a:rPr>
              <a:t>Public Transport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E71A5-D497-D29A-A1CF-DACA4E1CB1F0}"/>
              </a:ext>
            </a:extLst>
          </p:cNvPr>
          <p:cNvSpPr txBox="1"/>
          <p:nvPr/>
        </p:nvSpPr>
        <p:spPr>
          <a:xfrm>
            <a:off x="184858" y="6395454"/>
            <a:ext cx="1148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2025.10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CF817F-9EAB-D891-0E0F-9C0DF80AF1D3}"/>
              </a:ext>
            </a:extLst>
          </p:cNvPr>
          <p:cNvSpPr txBox="1"/>
          <p:nvPr/>
        </p:nvSpPr>
        <p:spPr>
          <a:xfrm>
            <a:off x="4192272" y="3478283"/>
            <a:ext cx="380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2400" dirty="0">
                <a:latin typeface="Georgia" panose="02040502050405020303" pitchFamily="18" charset="0"/>
              </a:rPr>
              <a:t>Spatial Analysis with R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D90BD5-3D9A-2591-6394-5B0E75F3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3E22F519-0AB9-7B24-2A5D-F92E9649FC50}"/>
              </a:ext>
            </a:extLst>
          </p:cNvPr>
          <p:cNvSpPr txBox="1"/>
          <p:nvPr/>
        </p:nvSpPr>
        <p:spPr>
          <a:xfrm>
            <a:off x="4729277" y="4070961"/>
            <a:ext cx="273344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Chia-Jung (Robert) Yeh</a:t>
            </a:r>
          </a:p>
          <a:p>
            <a:pPr algn="ctr">
              <a:spcAft>
                <a:spcPts val="600"/>
              </a:spcAft>
            </a:pPr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70681-F486-EBEE-B8B0-6FEB03A3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084" y="5505855"/>
            <a:ext cx="1787832" cy="12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69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10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2D8927-3E1B-1A3C-D5E3-512634113DA3}"/>
              </a:ext>
            </a:extLst>
          </p:cNvPr>
          <p:cNvSpPr txBox="1"/>
          <p:nvPr/>
        </p:nvSpPr>
        <p:spPr>
          <a:xfrm>
            <a:off x="3200400" y="1381425"/>
            <a:ext cx="6183084" cy="472950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GEODATA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X)%&gt;%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(sum(Y))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Average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GEODATA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X)%&gt;%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(mean(Y))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Counts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GEODATA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X)%&gt;%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(n())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5">
            <a:extLst>
              <a:ext uri="{FF2B5EF4-FFF2-40B4-BE49-F238E27FC236}">
                <a16:creationId xmlns:a16="http://schemas.microsoft.com/office/drawing/2014/main" id="{3B2FAD20-34E7-B4E8-F4EC-CC3186793E1A}"/>
              </a:ext>
            </a:extLst>
          </p:cNvPr>
          <p:cNvSpPr txBox="1"/>
          <p:nvPr/>
        </p:nvSpPr>
        <p:spPr>
          <a:xfrm>
            <a:off x="0" y="305294"/>
            <a:ext cx="464582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Summarise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Spatial Data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7166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B3B2A4F-B96B-EE50-8BE7-65C3BF10BB98}"/>
              </a:ext>
            </a:extLst>
          </p:cNvPr>
          <p:cNvSpPr txBox="1"/>
          <p:nvPr/>
        </p:nvSpPr>
        <p:spPr>
          <a:xfrm>
            <a:off x="4292062" y="263531"/>
            <a:ext cx="7899938" cy="658128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GB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 spatial and attribute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us_states_sf2=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REGION)%&gt;%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(total_pop_15=sum(total_pop_15))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view </a:t>
            </a: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us_states_sf2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head(us_states_sf2)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4 features and 2 fields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-124.704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24.559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-66.982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49.384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NAD83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# A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4 x 3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REGION   total_pop_15                                         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&lt;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fct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      &lt;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dbl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                &lt;MULTIPOLYGON [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arc_degree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]&gt;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Norteast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55989520 (((-76.99106 39.72006, -77.53488 39.720~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Midwest      67546398 (((-104.0555 43.85348, -104.0577 44.997~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South       118575377 (((-94.59485 29.4679, -94.54639 29.572~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West         72264052 (((-124.411 42.25055, -124.4351 42.440~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11</a:t>
            </a:fld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8BA2E-4B5E-0FA5-C6C3-631C6F8D01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9" r="14747" b="6771"/>
          <a:stretch/>
        </p:blipFill>
        <p:spPr bwMode="auto">
          <a:xfrm>
            <a:off x="-91597" y="4648201"/>
            <a:ext cx="3985341" cy="2209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5152BF5-E1BF-94F2-3A51-58EF804603F2}"/>
              </a:ext>
            </a:extLst>
          </p:cNvPr>
          <p:cNvCxnSpPr>
            <a:cxnSpLocks/>
          </p:cNvCxnSpPr>
          <p:nvPr/>
        </p:nvCxnSpPr>
        <p:spPr>
          <a:xfrm>
            <a:off x="919506" y="4386943"/>
            <a:ext cx="0" cy="63717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27AEC9-72AB-E8CB-8CF7-CDD43BCC83B4}"/>
              </a:ext>
            </a:extLst>
          </p:cNvPr>
          <p:cNvSpPr txBox="1"/>
          <p:nvPr/>
        </p:nvSpPr>
        <p:spPr>
          <a:xfrm>
            <a:off x="216668" y="3679057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Merge Spatial Data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：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Remove the border of states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7F6973E-2687-16CE-DBAB-F5942EE40C16}"/>
              </a:ext>
            </a:extLst>
          </p:cNvPr>
          <p:cNvSpPr/>
          <p:nvPr/>
        </p:nvSpPr>
        <p:spPr>
          <a:xfrm>
            <a:off x="5967992" y="4476932"/>
            <a:ext cx="1291659" cy="2117537"/>
          </a:xfrm>
          <a:prstGeom prst="roundRect">
            <a:avLst>
              <a:gd name="adj" fmla="val 9925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2998A7-F20C-907F-51D3-4EAD56455E20}"/>
              </a:ext>
            </a:extLst>
          </p:cNvPr>
          <p:cNvSpPr txBox="1"/>
          <p:nvPr/>
        </p:nvSpPr>
        <p:spPr>
          <a:xfrm>
            <a:off x="7277034" y="4476932"/>
            <a:ext cx="24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Merge Attributes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：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Sum of population</a:t>
            </a:r>
          </a:p>
        </p:txBody>
      </p:sp>
      <p:sp>
        <p:nvSpPr>
          <p:cNvPr id="10" name="文字方塊 5">
            <a:extLst>
              <a:ext uri="{FF2B5EF4-FFF2-40B4-BE49-F238E27FC236}">
                <a16:creationId xmlns:a16="http://schemas.microsoft.com/office/drawing/2014/main" id="{FC365285-2CDB-3E7D-3038-99282254FB1E}"/>
              </a:ext>
            </a:extLst>
          </p:cNvPr>
          <p:cNvSpPr txBox="1"/>
          <p:nvPr/>
        </p:nvSpPr>
        <p:spPr>
          <a:xfrm>
            <a:off x="0" y="305294"/>
            <a:ext cx="464582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Summarise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Spatial Data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4595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59A6948-522D-DA9C-7D76-18CE04EC5256}"/>
              </a:ext>
            </a:extLst>
          </p:cNvPr>
          <p:cNvSpPr txBox="1"/>
          <p:nvPr/>
        </p:nvSpPr>
        <p:spPr>
          <a:xfrm>
            <a:off x="4069462" y="760869"/>
            <a:ext cx="7881256" cy="596060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GB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 spatial and attribute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nz_ave_ele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=aggregate(x=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["elevation"], by=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FUN=mean)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view 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nz_ave_ele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nz_ave_ele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1 field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1568217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5518431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2089533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6191874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NZGD2000 / New Zealand Transverse Mercator 2000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elevation                       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     NA MULTIPOLYGON (((1745493 600...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     NA MULTIPOLYGON (((1803822 590...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2734.333 MULTIPOLYGON (((1860345 585...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     NA </a:t>
            </a:r>
            <a:r>
              <a:rPr lang="en-US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MULTIPOLYGON (((2049387 583...</a:t>
            </a:r>
            <a:endParaRPr lang="zh-TW" altLang="zh-TW" sz="1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      NA MULTIPOLYGON (((2024489 567...</a:t>
            </a:r>
          </a:p>
          <a:p>
            <a:pPr indent="266700" latinLnBrk="1">
              <a:spcAft>
                <a:spcPts val="1000"/>
              </a:spcAft>
            </a:pPr>
            <a:r>
              <a:rPr lang="pt-BR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       NA MULTIPOLYGON (((2024489 567...</a:t>
            </a:r>
            <a:endParaRPr lang="zh-TW" altLang="zh-TW" sz="1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80A62FB-57FC-A9F7-5C77-7C28488A1138}"/>
              </a:ext>
            </a:extLst>
          </p:cNvPr>
          <p:cNvCxnSpPr>
            <a:cxnSpLocks/>
          </p:cNvCxnSpPr>
          <p:nvPr/>
        </p:nvCxnSpPr>
        <p:spPr>
          <a:xfrm flipH="1">
            <a:off x="8428100" y="1420223"/>
            <a:ext cx="1681506" cy="294857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12</a:t>
            </a:fld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ED53D2-FF1C-BA91-B414-B72B4B873BE8}"/>
              </a:ext>
            </a:extLst>
          </p:cNvPr>
          <p:cNvSpPr txBox="1"/>
          <p:nvPr/>
        </p:nvSpPr>
        <p:spPr>
          <a:xfrm>
            <a:off x="241282" y="1335836"/>
            <a:ext cx="3636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Summarise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based on two spatial data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2352CC-CE5D-C892-95D7-BE1973049F50}"/>
              </a:ext>
            </a:extLst>
          </p:cNvPr>
          <p:cNvSpPr txBox="1"/>
          <p:nvPr/>
        </p:nvSpPr>
        <p:spPr>
          <a:xfrm>
            <a:off x="4645824" y="136525"/>
            <a:ext cx="7533224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aggregate(x=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GEODATA1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["Y"], by=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GEODATA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FUN=</a:t>
            </a:r>
            <a:r>
              <a:rPr lang="en-US" altLang="zh-TW" sz="2000" b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METHOD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379216-9016-4C54-666F-EB77A5250E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3737" r="1" b="3999"/>
          <a:stretch/>
        </p:blipFill>
        <p:spPr bwMode="auto">
          <a:xfrm>
            <a:off x="0" y="2315808"/>
            <a:ext cx="3636973" cy="41614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5">
            <a:extLst>
              <a:ext uri="{FF2B5EF4-FFF2-40B4-BE49-F238E27FC236}">
                <a16:creationId xmlns:a16="http://schemas.microsoft.com/office/drawing/2014/main" id="{70E15483-49FF-6F2B-7C16-6714E0E3E1A6}"/>
              </a:ext>
            </a:extLst>
          </p:cNvPr>
          <p:cNvSpPr txBox="1"/>
          <p:nvPr/>
        </p:nvSpPr>
        <p:spPr>
          <a:xfrm>
            <a:off x="0" y="305294"/>
            <a:ext cx="464582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Summarise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Spatial Data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2655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13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15BC80-2A13-E2ED-44EC-93D0BA574B2C}"/>
              </a:ext>
            </a:extLst>
          </p:cNvPr>
          <p:cNvSpPr txBox="1"/>
          <p:nvPr/>
        </p:nvSpPr>
        <p:spPr>
          <a:xfrm>
            <a:off x="1873048" y="1346473"/>
            <a:ext cx="85235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Estimate the sum or average based on overlapping but </a:t>
            </a:r>
            <a:r>
              <a:rPr lang="en-US" altLang="zh-TW" sz="28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incongruent spatial data.</a:t>
            </a:r>
            <a:endParaRPr lang="en-US" altLang="zh-TW" sz="28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Assumption:</a:t>
            </a:r>
          </a:p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The attribute is evenly distributed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110914-6215-F682-E545-BD09C90D252C}"/>
              </a:ext>
            </a:extLst>
          </p:cNvPr>
          <p:cNvSpPr txBox="1"/>
          <p:nvPr/>
        </p:nvSpPr>
        <p:spPr>
          <a:xfrm>
            <a:off x="0" y="305294"/>
            <a:ext cx="4051109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Interpolation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7A4B57-7543-6D61-334D-6C13D07A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818" y="3621393"/>
            <a:ext cx="4627803" cy="31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73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14</a:t>
            </a:fld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656AA319-DDBF-CC9C-AC82-66B22D9C11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401276"/>
                  </p:ext>
                </p:extLst>
              </p:nvPr>
            </p:nvGraphicFramePr>
            <p:xfrm>
              <a:off x="1213316" y="1013624"/>
              <a:ext cx="10029648" cy="5625229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675357">
                      <a:extLst>
                        <a:ext uri="{9D8B030D-6E8A-4147-A177-3AD203B41FA5}">
                          <a16:colId xmlns:a16="http://schemas.microsoft.com/office/drawing/2014/main" val="1174459340"/>
                        </a:ext>
                      </a:extLst>
                    </a:gridCol>
                    <a:gridCol w="3753577">
                      <a:extLst>
                        <a:ext uri="{9D8B030D-6E8A-4147-A177-3AD203B41FA5}">
                          <a16:colId xmlns:a16="http://schemas.microsoft.com/office/drawing/2014/main" val="3983026547"/>
                        </a:ext>
                      </a:extLst>
                    </a:gridCol>
                    <a:gridCol w="4600714">
                      <a:extLst>
                        <a:ext uri="{9D8B030D-6E8A-4147-A177-3AD203B41FA5}">
                          <a16:colId xmlns:a16="http://schemas.microsoft.com/office/drawing/2014/main" val="2972530046"/>
                        </a:ext>
                      </a:extLst>
                    </a:gridCol>
                  </a:tblGrid>
                  <a:tr h="456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Type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Spatial Aggregation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Spatial Density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3272923"/>
                      </a:ext>
                    </a:extLst>
                  </a:tr>
                  <a:tr h="6205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Definition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The attribute </a:t>
                          </a:r>
                          <a:r>
                            <a:rPr lang="en-US" altLang="zh-TW" sz="2000" b="1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varies</a:t>
                          </a:r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 depending on the areas covered.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The attribute remains </a:t>
                          </a:r>
                          <a:r>
                            <a:rPr lang="en-US" altLang="zh-TW" sz="2000" b="1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fixed</a:t>
                          </a:r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 across different areas.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0492037"/>
                      </a:ext>
                    </a:extLst>
                  </a:tr>
                  <a:tr h="8681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Calculation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zh-TW" alt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zh-TW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zh-TW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num>
                                  <m:den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sz="20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zh-TW" alt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zh-TW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zh-TW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num>
                                  <m:den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sz="20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286022"/>
                      </a:ext>
                    </a:extLst>
                  </a:tr>
                  <a:tr h="578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Example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kern="100" dirty="0">
                              <a:effectLst/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population, # of incidents</a:t>
                          </a:r>
                          <a:endParaRPr lang="zh-TW" sz="20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kern="100" dirty="0">
                              <a:effectLst/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population density, density of incidents</a:t>
                          </a:r>
                          <a:endParaRPr lang="zh-TW" sz="20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663276"/>
                      </a:ext>
                    </a:extLst>
                  </a:tr>
                  <a:tr h="3020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Figure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696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656AA319-DDBF-CC9C-AC82-66B22D9C11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401276"/>
                  </p:ext>
                </p:extLst>
              </p:nvPr>
            </p:nvGraphicFramePr>
            <p:xfrm>
              <a:off x="1213316" y="1013624"/>
              <a:ext cx="10029648" cy="5625229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675357">
                      <a:extLst>
                        <a:ext uri="{9D8B030D-6E8A-4147-A177-3AD203B41FA5}">
                          <a16:colId xmlns:a16="http://schemas.microsoft.com/office/drawing/2014/main" val="1174459340"/>
                        </a:ext>
                      </a:extLst>
                    </a:gridCol>
                    <a:gridCol w="3753577">
                      <a:extLst>
                        <a:ext uri="{9D8B030D-6E8A-4147-A177-3AD203B41FA5}">
                          <a16:colId xmlns:a16="http://schemas.microsoft.com/office/drawing/2014/main" val="3983026547"/>
                        </a:ext>
                      </a:extLst>
                    </a:gridCol>
                    <a:gridCol w="4600714">
                      <a:extLst>
                        <a:ext uri="{9D8B030D-6E8A-4147-A177-3AD203B41FA5}">
                          <a16:colId xmlns:a16="http://schemas.microsoft.com/office/drawing/2014/main" val="2972530046"/>
                        </a:ext>
                      </a:extLst>
                    </a:gridCol>
                  </a:tblGrid>
                  <a:tr h="456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Type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Spatial Aggregation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Spatial Density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327292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Definition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The attribute </a:t>
                          </a:r>
                          <a:r>
                            <a:rPr lang="en-US" altLang="zh-TW" sz="2000" b="1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varies</a:t>
                          </a:r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 depending on the areas covered.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The attribute remains </a:t>
                          </a:r>
                          <a:r>
                            <a:rPr lang="en-US" altLang="zh-TW" sz="2000" b="1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fixed</a:t>
                          </a:r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 across different areas.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0492037"/>
                      </a:ext>
                    </a:extLst>
                  </a:tr>
                  <a:tr h="8681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Calculation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968" t="-133566" r="-122890" b="-414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8278" t="-133566" r="-265" b="-4146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286022"/>
                      </a:ext>
                    </a:extLst>
                  </a:tr>
                  <a:tr h="578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Example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kern="100" dirty="0">
                              <a:effectLst/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population, # of incidents</a:t>
                          </a:r>
                          <a:endParaRPr lang="zh-TW" sz="20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kern="100" dirty="0">
                              <a:effectLst/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population density, density of incidents</a:t>
                          </a:r>
                          <a:endParaRPr lang="zh-TW" sz="20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663276"/>
                      </a:ext>
                    </a:extLst>
                  </a:tr>
                  <a:tr h="3020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Figure</a:t>
                          </a:r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6965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609434-46D9-4B8E-8EE2-59AC3AE0A803}"/>
              </a:ext>
            </a:extLst>
          </p:cNvPr>
          <p:cNvSpPr txBox="1"/>
          <p:nvPr/>
        </p:nvSpPr>
        <p:spPr>
          <a:xfrm>
            <a:off x="4485640" y="52679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文字方塊 5">
            <a:extLst>
              <a:ext uri="{FF2B5EF4-FFF2-40B4-BE49-F238E27FC236}">
                <a16:creationId xmlns:a16="http://schemas.microsoft.com/office/drawing/2014/main" id="{F4028F00-F0B6-452D-A247-149F45DA2E3F}"/>
              </a:ext>
            </a:extLst>
          </p:cNvPr>
          <p:cNvSpPr txBox="1"/>
          <p:nvPr/>
        </p:nvSpPr>
        <p:spPr>
          <a:xfrm>
            <a:off x="0" y="305294"/>
            <a:ext cx="4051109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Interpolation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2D4148A-97F0-300B-3CCA-D80BA4AB6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584" y="3729123"/>
            <a:ext cx="4170680" cy="286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15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E84031-A739-5594-3D01-9B156F6F6265}"/>
              </a:ext>
            </a:extLst>
          </p:cNvPr>
          <p:cNvSpPr txBox="1"/>
          <p:nvPr/>
        </p:nvSpPr>
        <p:spPr>
          <a:xfrm>
            <a:off x="0" y="305294"/>
            <a:ext cx="4051109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Interpolation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B6AD6-4352-1F2B-0EC2-669A9C68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110" y="0"/>
            <a:ext cx="8745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0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A34D556-2CC3-2BC4-7901-E94F00A14DBC}"/>
              </a:ext>
            </a:extLst>
          </p:cNvPr>
          <p:cNvSpPr txBox="1"/>
          <p:nvPr/>
        </p:nvSpPr>
        <p:spPr>
          <a:xfrm>
            <a:off x="3911954" y="105013"/>
            <a:ext cx="8090028" cy="66479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calculate the total population within 200 buffer of MRT station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PP_interpo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st_interpolate_aw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["PP"],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taipei_mrt_station_buf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extensive=T)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PP_interpo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PP_interpo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86 features and 1 field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Attribute-geometry relationship: 0 constant, 1 aggregate, 0 identity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POLYGON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296891.3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2764892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312439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2781295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TWD97 / TM2 zone 121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First 10 features: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PP                       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374.4286 POLYGON ((308696.3 2765704,...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1217.1181 POLYGON ((308052.9 2765705,...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1482.4531 POLYGON ((307544.1 2765739,...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1232.8199 POLYGON ((306534.7 2765818,...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1265.7893 POLYGON ((306426.3 2766497,...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 2442.4100 POLYGON ((306600.8 2767942,...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16</a:t>
            </a:fld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01B0F1B-B04E-E543-0591-B4B6957A57DD}"/>
              </a:ext>
            </a:extLst>
          </p:cNvPr>
          <p:cNvSpPr txBox="1"/>
          <p:nvPr/>
        </p:nvSpPr>
        <p:spPr>
          <a:xfrm>
            <a:off x="60713" y="1302187"/>
            <a:ext cx="3978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計算臺北各捷運站</a:t>
            </a:r>
            <a:b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</a:b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方圓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200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公尺內的人口總數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57F2EB-277A-840F-4243-C1A74B7AC0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15" b="3580"/>
          <a:stretch/>
        </p:blipFill>
        <p:spPr bwMode="auto">
          <a:xfrm>
            <a:off x="-184250" y="2180809"/>
            <a:ext cx="4468412" cy="4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C218E4-4134-5CB1-C05F-5F7FC6A25D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7" t="33094" r="1493" b="32768"/>
          <a:stretch/>
        </p:blipFill>
        <p:spPr bwMode="auto">
          <a:xfrm>
            <a:off x="-60960" y="2412041"/>
            <a:ext cx="1644896" cy="13849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字方塊 5">
            <a:extLst>
              <a:ext uri="{FF2B5EF4-FFF2-40B4-BE49-F238E27FC236}">
                <a16:creationId xmlns:a16="http://schemas.microsoft.com/office/drawing/2014/main" id="{0815E23D-7F56-D10C-6E80-5790C34BB6DD}"/>
              </a:ext>
            </a:extLst>
          </p:cNvPr>
          <p:cNvSpPr txBox="1"/>
          <p:nvPr/>
        </p:nvSpPr>
        <p:spPr>
          <a:xfrm>
            <a:off x="0" y="305294"/>
            <a:ext cx="4051109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Interpolation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2174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874154-9384-2DB9-89A4-161A16F3A848}"/>
              </a:ext>
            </a:extLst>
          </p:cNvPr>
          <p:cNvSpPr txBox="1"/>
          <p:nvPr/>
        </p:nvSpPr>
        <p:spPr>
          <a:xfrm>
            <a:off x="2190333" y="571307"/>
            <a:ext cx="9548147" cy="610423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union of all villages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view 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endParaRPr lang="en-US" altLang="zh-TW" sz="18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========================================================================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2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GEOMETRYCOLLECTION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305841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2763273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308496.3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2767942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TWD97 / TM2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POLYGON ((298768 2776910, 298761.1 2776913, 298...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algn="just">
              <a:spcBef>
                <a:spcPts val="250"/>
              </a:spcBef>
              <a:spcAft>
                <a:spcPts val="25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check data type of 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========================================================================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sfc_POLYGON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17</a:t>
            </a:fld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07F50F-422B-74D4-4E61-6712ACD2D34F}"/>
              </a:ext>
            </a:extLst>
          </p:cNvPr>
          <p:cNvSpPr txBox="1"/>
          <p:nvPr/>
        </p:nvSpPr>
        <p:spPr>
          <a:xfrm>
            <a:off x="453520" y="1398429"/>
            <a:ext cx="1842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 Village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048E87C-7067-63D1-BCA0-FFF86CDBBD49}"/>
              </a:ext>
            </a:extLst>
          </p:cNvPr>
          <p:cNvSpPr txBox="1"/>
          <p:nvPr/>
        </p:nvSpPr>
        <p:spPr>
          <a:xfrm>
            <a:off x="0" y="305294"/>
            <a:ext cx="133562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Union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7317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18</a:t>
            </a:fld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69AD885-FAD1-89EB-A075-C6066B4740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8" r="1190" b="6289"/>
          <a:stretch/>
        </p:blipFill>
        <p:spPr bwMode="auto">
          <a:xfrm>
            <a:off x="2136547" y="904009"/>
            <a:ext cx="9233558" cy="58174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826B8522-DAEE-EA58-B946-CF231432EDB8}"/>
              </a:ext>
            </a:extLst>
          </p:cNvPr>
          <p:cNvSpPr/>
          <p:nvPr/>
        </p:nvSpPr>
        <p:spPr>
          <a:xfrm>
            <a:off x="6096000" y="3429000"/>
            <a:ext cx="978408" cy="6409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8A01AB-0E01-F4FD-FBBA-31FB6C547121}"/>
              </a:ext>
            </a:extLst>
          </p:cNvPr>
          <p:cNvSpPr txBox="1"/>
          <p:nvPr/>
        </p:nvSpPr>
        <p:spPr>
          <a:xfrm>
            <a:off x="453520" y="1398429"/>
            <a:ext cx="1842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 Village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5">
            <a:extLst>
              <a:ext uri="{FF2B5EF4-FFF2-40B4-BE49-F238E27FC236}">
                <a16:creationId xmlns:a16="http://schemas.microsoft.com/office/drawing/2014/main" id="{A095A956-ED0D-19E4-9A97-E7CD238975E1}"/>
              </a:ext>
            </a:extLst>
          </p:cNvPr>
          <p:cNvSpPr txBox="1"/>
          <p:nvPr/>
        </p:nvSpPr>
        <p:spPr>
          <a:xfrm>
            <a:off x="0" y="305294"/>
            <a:ext cx="133562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Union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4">
            <a:extLst>
              <a:ext uri="{FF2B5EF4-FFF2-40B4-BE49-F238E27FC236}">
                <a16:creationId xmlns:a16="http://schemas.microsoft.com/office/drawing/2014/main" id="{4EDAD54B-038D-68C2-EFDD-22F090468E55}"/>
              </a:ext>
            </a:extLst>
          </p:cNvPr>
          <p:cNvSpPr txBox="1"/>
          <p:nvPr/>
        </p:nvSpPr>
        <p:spPr>
          <a:xfrm>
            <a:off x="2916165" y="566904"/>
            <a:ext cx="24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 Village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4">
            <a:extLst>
              <a:ext uri="{FF2B5EF4-FFF2-40B4-BE49-F238E27FC236}">
                <a16:creationId xmlns:a16="http://schemas.microsoft.com/office/drawing/2014/main" id="{874C362C-16F7-6216-CE2E-20CB4ED50878}"/>
              </a:ext>
            </a:extLst>
          </p:cNvPr>
          <p:cNvSpPr txBox="1"/>
          <p:nvPr/>
        </p:nvSpPr>
        <p:spPr>
          <a:xfrm>
            <a:off x="7768720" y="566904"/>
            <a:ext cx="24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 City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文字方塊 4">
            <a:extLst>
              <a:ext uri="{FF2B5EF4-FFF2-40B4-BE49-F238E27FC236}">
                <a16:creationId xmlns:a16="http://schemas.microsoft.com/office/drawing/2014/main" id="{A3C35EC5-6AFA-A886-F1F4-EFAE60646406}"/>
              </a:ext>
            </a:extLst>
          </p:cNvPr>
          <p:cNvSpPr txBox="1"/>
          <p:nvPr/>
        </p:nvSpPr>
        <p:spPr>
          <a:xfrm>
            <a:off x="5915458" y="3060393"/>
            <a:ext cx="103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Union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456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19</a:t>
            </a:fld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5F0C0A-D646-33E1-2BB9-E1633CFB6E3B}"/>
              </a:ext>
            </a:extLst>
          </p:cNvPr>
          <p:cNvSpPr txBox="1"/>
          <p:nvPr/>
        </p:nvSpPr>
        <p:spPr>
          <a:xfrm>
            <a:off x="2618506" y="305294"/>
            <a:ext cx="376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Clip &amp; Intersection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4492B1A6-E163-9DF7-37FE-05974A242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1148633"/>
            <a:ext cx="11318240" cy="5445836"/>
          </a:xfrm>
          <a:prstGeom prst="rect">
            <a:avLst/>
          </a:prstGeom>
        </p:spPr>
      </p:pic>
      <p:sp>
        <p:nvSpPr>
          <p:cNvPr id="4" name="文字方塊 5">
            <a:extLst>
              <a:ext uri="{FF2B5EF4-FFF2-40B4-BE49-F238E27FC236}">
                <a16:creationId xmlns:a16="http://schemas.microsoft.com/office/drawing/2014/main" id="{68027F8B-9787-D513-6EB6-D1B67299CE48}"/>
              </a:ext>
            </a:extLst>
          </p:cNvPr>
          <p:cNvSpPr txBox="1"/>
          <p:nvPr/>
        </p:nvSpPr>
        <p:spPr>
          <a:xfrm>
            <a:off x="0" y="305294"/>
            <a:ext cx="185018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Intersect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3923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2E68AF-1230-B385-0190-67B9AEBB4CAE}"/>
              </a:ext>
            </a:extLst>
          </p:cNvPr>
          <p:cNvSpPr txBox="1"/>
          <p:nvPr/>
        </p:nvSpPr>
        <p:spPr>
          <a:xfrm>
            <a:off x="357318" y="806822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Data Source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F03240-ADF3-1381-D80A-5653EF9FFE6C}"/>
              </a:ext>
            </a:extLst>
          </p:cNvPr>
          <p:cNvSpPr txBox="1"/>
          <p:nvPr/>
        </p:nvSpPr>
        <p:spPr>
          <a:xfrm>
            <a:off x="2359014" y="2535345"/>
            <a:ext cx="8078076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::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install_github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ChiaJung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-Yeh/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79AD53-E82E-208B-A161-A253D821DE2D}"/>
              </a:ext>
            </a:extLst>
          </p:cNvPr>
          <p:cNvSpPr txBox="1"/>
          <p:nvPr/>
        </p:nvSpPr>
        <p:spPr>
          <a:xfrm>
            <a:off x="4593941" y="1767517"/>
            <a:ext cx="3004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Install Package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F7A021-1CC6-5C8B-2245-1C3815FA2E73}"/>
              </a:ext>
            </a:extLst>
          </p:cNvPr>
          <p:cNvSpPr txBox="1"/>
          <p:nvPr/>
        </p:nvSpPr>
        <p:spPr>
          <a:xfrm>
            <a:off x="827605" y="4374368"/>
            <a:ext cx="105367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Or Download data via the following link:</a:t>
            </a:r>
          </a:p>
          <a:p>
            <a:pPr algn="ctr">
              <a:spcAft>
                <a:spcPts val="1200"/>
              </a:spcAft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3"/>
              </a:rPr>
              <a:t>https://github.com/ChiaJung-Yeh/Spatial-Analysis/raw/master/data.zip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3787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62DCF45-FAB4-9924-98F3-5163E393D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4" y="1178560"/>
            <a:ext cx="11559830" cy="5542915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20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7D9273-AEA7-518C-E1E0-66283CE2A78E}"/>
              </a:ext>
            </a:extLst>
          </p:cNvPr>
          <p:cNvSpPr txBox="1"/>
          <p:nvPr/>
        </p:nvSpPr>
        <p:spPr>
          <a:xfrm>
            <a:off x="5922818" y="5477858"/>
            <a:ext cx="4884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Retain the lowest hierarchy of geometry</a:t>
            </a:r>
          </a:p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&lt; Line</a:t>
            </a: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&lt;</a:t>
            </a: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0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6BC4FB2-7A8B-55C0-3AAB-C3128555FD85}"/>
              </a:ext>
            </a:extLst>
          </p:cNvPr>
          <p:cNvSpPr/>
          <p:nvPr/>
        </p:nvSpPr>
        <p:spPr>
          <a:xfrm>
            <a:off x="10807059" y="2956728"/>
            <a:ext cx="1204166" cy="2275672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C553A8-8AF8-51E5-7C77-79E7B74891B7}"/>
              </a:ext>
            </a:extLst>
          </p:cNvPr>
          <p:cNvSpPr txBox="1"/>
          <p:nvPr/>
        </p:nvSpPr>
        <p:spPr>
          <a:xfrm>
            <a:off x="2894506" y="621906"/>
            <a:ext cx="7107821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st_intersection</a:t>
            </a:r>
            <a:r>
              <a:rPr lang="en-US" altLang="zh-TW" i="0" dirty="0"/>
              <a:t>(</a:t>
            </a:r>
            <a:r>
              <a:rPr lang="en-US" altLang="zh-TW" dirty="0">
                <a:solidFill>
                  <a:srgbClr val="002060"/>
                </a:solidFill>
              </a:rPr>
              <a:t>GEODATA1</a:t>
            </a:r>
            <a:r>
              <a:rPr lang="en-US" altLang="zh-TW" i="0" dirty="0"/>
              <a:t>,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GEODATA2</a:t>
            </a:r>
            <a:r>
              <a:rPr lang="en-US" altLang="zh-TW" i="0" dirty="0"/>
              <a:t>)</a:t>
            </a:r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AEA48228-6E92-8493-3EEB-2F9816805B13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rot="5400000">
            <a:off x="10808401" y="5231059"/>
            <a:ext cx="599401" cy="602083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5">
            <a:extLst>
              <a:ext uri="{FF2B5EF4-FFF2-40B4-BE49-F238E27FC236}">
                <a16:creationId xmlns:a16="http://schemas.microsoft.com/office/drawing/2014/main" id="{3688DD9F-7A7E-1BE2-45B9-97BC18D40E43}"/>
              </a:ext>
            </a:extLst>
          </p:cNvPr>
          <p:cNvSpPr txBox="1"/>
          <p:nvPr/>
        </p:nvSpPr>
        <p:spPr>
          <a:xfrm>
            <a:off x="0" y="305294"/>
            <a:ext cx="185018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Intersect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8560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97F69E0-45F0-F9F3-D51A-B7E6138464B6}"/>
              </a:ext>
            </a:extLst>
          </p:cNvPr>
          <p:cNvSpPr txBox="1"/>
          <p:nvPr/>
        </p:nvSpPr>
        <p:spPr>
          <a:xfrm>
            <a:off x="0" y="1511434"/>
            <a:ext cx="12192000" cy="484491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intersection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 MRT station and village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mrt_stop_inter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collection with 86 features and 23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 type: POINT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Bounding box: 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297091.3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2765092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312239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2781095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Projected CRS: TWD97 / TM2 zone 121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A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86 x 24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21</a:t>
            </a:fld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129D5B-2ED7-65A6-D0A8-6954F38B1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</a:blip>
          <a:srcRect t="8114"/>
          <a:stretch/>
        </p:blipFill>
        <p:spPr>
          <a:xfrm>
            <a:off x="0" y="4706238"/>
            <a:ext cx="12192000" cy="143644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9826B2AB-07DC-DA37-06FC-77E893096BC9}"/>
              </a:ext>
            </a:extLst>
          </p:cNvPr>
          <p:cNvSpPr/>
          <p:nvPr/>
        </p:nvSpPr>
        <p:spPr>
          <a:xfrm>
            <a:off x="175260" y="4706238"/>
            <a:ext cx="7162800" cy="1436443"/>
          </a:xfrm>
          <a:prstGeom prst="roundRect">
            <a:avLst>
              <a:gd name="adj" fmla="val 5205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936572F-A82F-0D9A-73DA-FEF0212BE82F}"/>
              </a:ext>
            </a:extLst>
          </p:cNvPr>
          <p:cNvSpPr/>
          <p:nvPr/>
        </p:nvSpPr>
        <p:spPr>
          <a:xfrm>
            <a:off x="7406640" y="4706238"/>
            <a:ext cx="4666462" cy="1396484"/>
          </a:xfrm>
          <a:prstGeom prst="roundRect">
            <a:avLst>
              <a:gd name="adj" fmla="val 5205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7B23D72-67A9-C12E-A358-05635CA4E1D2}"/>
              </a:ext>
            </a:extLst>
          </p:cNvPr>
          <p:cNvCxnSpPr>
            <a:cxnSpLocks/>
          </p:cNvCxnSpPr>
          <p:nvPr/>
        </p:nvCxnSpPr>
        <p:spPr>
          <a:xfrm>
            <a:off x="5638800" y="2308862"/>
            <a:ext cx="0" cy="239737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3D8877E-613E-1BCF-CF16-C6058915B2BD}"/>
              </a:ext>
            </a:extLst>
          </p:cNvPr>
          <p:cNvCxnSpPr>
            <a:cxnSpLocks/>
          </p:cNvCxnSpPr>
          <p:nvPr/>
        </p:nvCxnSpPr>
        <p:spPr>
          <a:xfrm>
            <a:off x="7945120" y="2277998"/>
            <a:ext cx="10160" cy="23882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7842BD7-CBFB-30A4-3131-AEB7BBB8D571}"/>
              </a:ext>
            </a:extLst>
          </p:cNvPr>
          <p:cNvSpPr/>
          <p:nvPr/>
        </p:nvSpPr>
        <p:spPr>
          <a:xfrm>
            <a:off x="1682991" y="2968824"/>
            <a:ext cx="633489" cy="363059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FDC2B6-3E6E-4ED6-D028-745BB65C68D6}"/>
              </a:ext>
            </a:extLst>
          </p:cNvPr>
          <p:cNvSpPr txBox="1"/>
          <p:nvPr/>
        </p:nvSpPr>
        <p:spPr>
          <a:xfrm>
            <a:off x="5638800" y="1543556"/>
            <a:ext cx="1073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2506A6-E54C-3413-3B40-E5B964F9ADFE}"/>
              </a:ext>
            </a:extLst>
          </p:cNvPr>
          <p:cNvSpPr txBox="1"/>
          <p:nvPr/>
        </p:nvSpPr>
        <p:spPr>
          <a:xfrm>
            <a:off x="7696133" y="1543556"/>
            <a:ext cx="1478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0608264-DDBF-9E49-19FF-8A9DABA10219}"/>
              </a:ext>
            </a:extLst>
          </p:cNvPr>
          <p:cNvCxnSpPr/>
          <p:nvPr/>
        </p:nvCxnSpPr>
        <p:spPr>
          <a:xfrm>
            <a:off x="4246881" y="2277998"/>
            <a:ext cx="226364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E4FB2C3-CB0D-36AC-70F0-D4D27B423E11}"/>
              </a:ext>
            </a:extLst>
          </p:cNvPr>
          <p:cNvCxnSpPr/>
          <p:nvPr/>
        </p:nvCxnSpPr>
        <p:spPr>
          <a:xfrm>
            <a:off x="6787389" y="2277998"/>
            <a:ext cx="2263647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396599F-8967-9857-3907-7A999458CE47}"/>
              </a:ext>
            </a:extLst>
          </p:cNvPr>
          <p:cNvSpPr txBox="1"/>
          <p:nvPr/>
        </p:nvSpPr>
        <p:spPr>
          <a:xfrm>
            <a:off x="2568383" y="2965687"/>
            <a:ext cx="274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Retain the point data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CD3ABE2-3CA6-E1EC-7866-3D25535B3EED}"/>
              </a:ext>
            </a:extLst>
          </p:cNvPr>
          <p:cNvSpPr txBox="1"/>
          <p:nvPr/>
        </p:nvSpPr>
        <p:spPr>
          <a:xfrm>
            <a:off x="4024781" y="6196254"/>
            <a:ext cx="5026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Retrieve all the </a:t>
            </a:r>
            <a:r>
              <a:rPr lang="en-US" altLang="zh-TW" sz="2000" b="1" dirty="0">
                <a:solidFill>
                  <a:srgbClr val="548235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villages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of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MRT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stations</a:t>
            </a:r>
          </a:p>
        </p:txBody>
      </p:sp>
      <p:sp>
        <p:nvSpPr>
          <p:cNvPr id="11" name="文字方塊 5">
            <a:extLst>
              <a:ext uri="{FF2B5EF4-FFF2-40B4-BE49-F238E27FC236}">
                <a16:creationId xmlns:a16="http://schemas.microsoft.com/office/drawing/2014/main" id="{2E4E1A8D-C31D-7470-4EA6-C8D01CA0E204}"/>
              </a:ext>
            </a:extLst>
          </p:cNvPr>
          <p:cNvSpPr txBox="1"/>
          <p:nvPr/>
        </p:nvSpPr>
        <p:spPr>
          <a:xfrm>
            <a:off x="0" y="305294"/>
            <a:ext cx="185018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Intersect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8">
            <a:extLst>
              <a:ext uri="{FF2B5EF4-FFF2-40B4-BE49-F238E27FC236}">
                <a16:creationId xmlns:a16="http://schemas.microsoft.com/office/drawing/2014/main" id="{C2E5294E-BD5F-4C77-81B2-2315D196EAB3}"/>
              </a:ext>
            </a:extLst>
          </p:cNvPr>
          <p:cNvSpPr txBox="1"/>
          <p:nvPr/>
        </p:nvSpPr>
        <p:spPr>
          <a:xfrm>
            <a:off x="2894506" y="621906"/>
            <a:ext cx="7107821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st_intersection</a:t>
            </a:r>
            <a:r>
              <a:rPr lang="en-US" altLang="zh-TW" i="0" dirty="0"/>
              <a:t>(</a:t>
            </a:r>
            <a:r>
              <a:rPr lang="en-US" altLang="zh-TW" dirty="0">
                <a:solidFill>
                  <a:srgbClr val="002060"/>
                </a:solidFill>
              </a:rPr>
              <a:t>GEODATA1</a:t>
            </a:r>
            <a:r>
              <a:rPr lang="en-US" altLang="zh-TW" i="0" dirty="0"/>
              <a:t>,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GEODATA2</a:t>
            </a:r>
            <a:r>
              <a:rPr lang="en-US" altLang="zh-TW" i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144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4ABA77D-1155-D7F9-F225-D2BC3FA5E25F}"/>
              </a:ext>
            </a:extLst>
          </p:cNvPr>
          <p:cNvSpPr txBox="1"/>
          <p:nvPr/>
        </p:nvSpPr>
        <p:spPr>
          <a:xfrm>
            <a:off x="0" y="1339311"/>
            <a:ext cx="12192000" cy="484491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intersection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 MRT line and village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mrt_route_inter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taipei_mrt_route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collection with 305 features and 19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 type: GEOMETRY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Bounding box: 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296716.6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2764528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312638.1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2781162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Projected CRS: TWD97 / TM2 zone 121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A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305 x 20</a:t>
            </a: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9CFEA3-1621-DD3B-9B61-56CF94FEF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5"/>
          <a:stretch/>
        </p:blipFill>
        <p:spPr>
          <a:xfrm>
            <a:off x="175260" y="4549324"/>
            <a:ext cx="11744960" cy="1502709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B099B476-31FB-A2D1-4B6A-C300355C6252}"/>
              </a:ext>
            </a:extLst>
          </p:cNvPr>
          <p:cNvSpPr/>
          <p:nvPr/>
        </p:nvSpPr>
        <p:spPr>
          <a:xfrm>
            <a:off x="175260" y="4534115"/>
            <a:ext cx="5777132" cy="1533127"/>
          </a:xfrm>
          <a:prstGeom prst="roundRect">
            <a:avLst>
              <a:gd name="adj" fmla="val 5205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32FF59A-DF18-1EE1-C410-D3C5909F6790}"/>
              </a:ext>
            </a:extLst>
          </p:cNvPr>
          <p:cNvSpPr/>
          <p:nvPr/>
        </p:nvSpPr>
        <p:spPr>
          <a:xfrm>
            <a:off x="5952392" y="4534114"/>
            <a:ext cx="5967828" cy="1502709"/>
          </a:xfrm>
          <a:prstGeom prst="roundRect">
            <a:avLst>
              <a:gd name="adj" fmla="val 5205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D81BA65-53A2-8003-BE56-8A812D87B381}"/>
              </a:ext>
            </a:extLst>
          </p:cNvPr>
          <p:cNvCxnSpPr>
            <a:cxnSpLocks/>
          </p:cNvCxnSpPr>
          <p:nvPr/>
        </p:nvCxnSpPr>
        <p:spPr>
          <a:xfrm>
            <a:off x="5858830" y="2130782"/>
            <a:ext cx="0" cy="235351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EA9747-6563-2AA3-0C6B-DB02426A56A0}"/>
              </a:ext>
            </a:extLst>
          </p:cNvPr>
          <p:cNvCxnSpPr>
            <a:cxnSpLocks/>
          </p:cNvCxnSpPr>
          <p:nvPr/>
        </p:nvCxnSpPr>
        <p:spPr>
          <a:xfrm>
            <a:off x="7945120" y="2105875"/>
            <a:ext cx="0" cy="244344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FE75F9D-5E63-D511-344B-C508B33C450B}"/>
              </a:ext>
            </a:extLst>
          </p:cNvPr>
          <p:cNvCxnSpPr>
            <a:cxnSpLocks/>
          </p:cNvCxnSpPr>
          <p:nvPr/>
        </p:nvCxnSpPr>
        <p:spPr>
          <a:xfrm>
            <a:off x="4348480" y="2105875"/>
            <a:ext cx="204216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C1968D0-D1D9-F4B7-2039-17CA2C10B5D0}"/>
              </a:ext>
            </a:extLst>
          </p:cNvPr>
          <p:cNvCxnSpPr>
            <a:cxnSpLocks/>
          </p:cNvCxnSpPr>
          <p:nvPr/>
        </p:nvCxnSpPr>
        <p:spPr>
          <a:xfrm>
            <a:off x="6675120" y="2105875"/>
            <a:ext cx="226118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>
            <a:extLst>
              <a:ext uri="{FF2B5EF4-FFF2-40B4-BE49-F238E27FC236}">
                <a16:creationId xmlns:a16="http://schemas.microsoft.com/office/drawing/2014/main" id="{3D30B1F7-4034-0DFE-BBFE-1F8EF1779D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87426" y="195892"/>
            <a:ext cx="3306730" cy="430498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3A67FF1-6DE7-CA7A-F34E-E3C7D5503B3B}"/>
              </a:ext>
            </a:extLst>
          </p:cNvPr>
          <p:cNvSpPr txBox="1"/>
          <p:nvPr/>
        </p:nvSpPr>
        <p:spPr>
          <a:xfrm>
            <a:off x="0" y="305294"/>
            <a:ext cx="185018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Intersect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8">
            <a:extLst>
              <a:ext uri="{FF2B5EF4-FFF2-40B4-BE49-F238E27FC236}">
                <a16:creationId xmlns:a16="http://schemas.microsoft.com/office/drawing/2014/main" id="{30F43663-3FBC-ACCB-5509-38FE19DA1389}"/>
              </a:ext>
            </a:extLst>
          </p:cNvPr>
          <p:cNvSpPr txBox="1"/>
          <p:nvPr/>
        </p:nvSpPr>
        <p:spPr>
          <a:xfrm>
            <a:off x="2894506" y="621906"/>
            <a:ext cx="7107821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st_intersection</a:t>
            </a:r>
            <a:r>
              <a:rPr lang="en-US" altLang="zh-TW" i="0" dirty="0"/>
              <a:t>(</a:t>
            </a:r>
            <a:r>
              <a:rPr lang="en-US" altLang="zh-TW" dirty="0">
                <a:solidFill>
                  <a:srgbClr val="002060"/>
                </a:solidFill>
              </a:rPr>
              <a:t>GEODATA1</a:t>
            </a:r>
            <a:r>
              <a:rPr lang="en-US" altLang="zh-TW" i="0" dirty="0"/>
              <a:t>, </a:t>
            </a:r>
            <a:r>
              <a:rPr lang="en-US" altLang="zh-TW" dirty="0"/>
              <a:t>GEODATA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zh-TW" i="0" dirty="0"/>
              <a:t>)</a:t>
            </a:r>
          </a:p>
        </p:txBody>
      </p:sp>
      <p:sp>
        <p:nvSpPr>
          <p:cNvPr id="17" name="文字方塊 11">
            <a:extLst>
              <a:ext uri="{FF2B5EF4-FFF2-40B4-BE49-F238E27FC236}">
                <a16:creationId xmlns:a16="http://schemas.microsoft.com/office/drawing/2014/main" id="{4E6C6ADF-40D4-8396-3FB3-F093B94E393C}"/>
              </a:ext>
            </a:extLst>
          </p:cNvPr>
          <p:cNvSpPr txBox="1"/>
          <p:nvPr/>
        </p:nvSpPr>
        <p:spPr>
          <a:xfrm>
            <a:off x="5476697" y="1427210"/>
            <a:ext cx="1073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</a:t>
            </a:r>
          </a:p>
        </p:txBody>
      </p:sp>
      <p:sp>
        <p:nvSpPr>
          <p:cNvPr id="18" name="文字方塊 12">
            <a:extLst>
              <a:ext uri="{FF2B5EF4-FFF2-40B4-BE49-F238E27FC236}">
                <a16:creationId xmlns:a16="http://schemas.microsoft.com/office/drawing/2014/main" id="{D09C1107-7D56-EAA3-D1E9-11F1C6EAC529}"/>
              </a:ext>
            </a:extLst>
          </p:cNvPr>
          <p:cNvSpPr txBox="1"/>
          <p:nvPr/>
        </p:nvSpPr>
        <p:spPr>
          <a:xfrm>
            <a:off x="7534030" y="1427210"/>
            <a:ext cx="1478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</a:p>
        </p:txBody>
      </p:sp>
      <p:sp>
        <p:nvSpPr>
          <p:cNvPr id="19" name="矩形: 圓角 9">
            <a:extLst>
              <a:ext uri="{FF2B5EF4-FFF2-40B4-BE49-F238E27FC236}">
                <a16:creationId xmlns:a16="http://schemas.microsoft.com/office/drawing/2014/main" id="{86443B39-BECF-E248-106B-59D90831C2D6}"/>
              </a:ext>
            </a:extLst>
          </p:cNvPr>
          <p:cNvSpPr/>
          <p:nvPr/>
        </p:nvSpPr>
        <p:spPr>
          <a:xfrm>
            <a:off x="1724554" y="2781788"/>
            <a:ext cx="956301" cy="363059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8">
            <a:extLst>
              <a:ext uri="{FF2B5EF4-FFF2-40B4-BE49-F238E27FC236}">
                <a16:creationId xmlns:a16="http://schemas.microsoft.com/office/drawing/2014/main" id="{1EFA209B-C9FE-C677-AC9E-6559207AEE0D}"/>
              </a:ext>
            </a:extLst>
          </p:cNvPr>
          <p:cNvSpPr txBox="1"/>
          <p:nvPr/>
        </p:nvSpPr>
        <p:spPr>
          <a:xfrm>
            <a:off x="2663093" y="2778651"/>
            <a:ext cx="274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Retain the line data</a:t>
            </a:r>
          </a:p>
        </p:txBody>
      </p:sp>
      <p:sp>
        <p:nvSpPr>
          <p:cNvPr id="21" name="文字方塊 22">
            <a:extLst>
              <a:ext uri="{FF2B5EF4-FFF2-40B4-BE49-F238E27FC236}">
                <a16:creationId xmlns:a16="http://schemas.microsoft.com/office/drawing/2014/main" id="{EC1E9A22-91B6-0FD5-572D-08ABF64DAA4B}"/>
              </a:ext>
            </a:extLst>
          </p:cNvPr>
          <p:cNvSpPr txBox="1"/>
          <p:nvPr/>
        </p:nvSpPr>
        <p:spPr>
          <a:xfrm>
            <a:off x="4024781" y="6196254"/>
            <a:ext cx="5026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Retrieve all the </a:t>
            </a:r>
            <a:r>
              <a:rPr lang="en-US" altLang="zh-TW" sz="2000" b="1" dirty="0">
                <a:solidFill>
                  <a:srgbClr val="548235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villages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of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MRT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lines</a:t>
            </a:r>
          </a:p>
        </p:txBody>
      </p:sp>
    </p:spTree>
    <p:extLst>
      <p:ext uri="{BB962C8B-B14F-4D97-AF65-F5344CB8AC3E}">
        <p14:creationId xmlns:p14="http://schemas.microsoft.com/office/powerpoint/2010/main" val="2434909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EF614E8-1364-BB3C-930D-CD4D300C2737}"/>
              </a:ext>
            </a:extLst>
          </p:cNvPr>
          <p:cNvSpPr txBox="1"/>
          <p:nvPr/>
        </p:nvSpPr>
        <p:spPr>
          <a:xfrm>
            <a:off x="0" y="1586961"/>
            <a:ext cx="12192000" cy="484491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intersection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 MRT line and village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mrt_route_inter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taipei_mrt_route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taipei_village_map$geometry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collection with 305 features and 8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 type: GEOMETRY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Bounding box: 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296716.6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2764528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312638.1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2781162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Projected CRS: TWD97 / TM2 zone 121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A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305 x 9</a:t>
            </a: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C09AA52-49E8-26DF-29B7-A02DB8F6D284}"/>
              </a:ext>
            </a:extLst>
          </p:cNvPr>
          <p:cNvSpPr txBox="1"/>
          <p:nvPr/>
        </p:nvSpPr>
        <p:spPr>
          <a:xfrm>
            <a:off x="1941634" y="894210"/>
            <a:ext cx="8308731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st_intersection</a:t>
            </a:r>
            <a:r>
              <a:rPr lang="en-US" altLang="zh-TW" i="0" dirty="0"/>
              <a:t>(</a:t>
            </a:r>
            <a:r>
              <a:rPr lang="en-US" altLang="zh-TW" dirty="0">
                <a:solidFill>
                  <a:srgbClr val="002060"/>
                </a:solidFill>
              </a:rPr>
              <a:t>GEODATA1</a:t>
            </a:r>
            <a:r>
              <a:rPr lang="en-US" altLang="zh-TW" i="0" dirty="0"/>
              <a:t>,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GEODATA2</a:t>
            </a:r>
            <a:r>
              <a:rPr lang="en-US" altLang="zh-TW" i="0" dirty="0">
                <a:solidFill>
                  <a:schemeClr val="accent6">
                    <a:lumMod val="50000"/>
                  </a:schemeClr>
                </a:solidFill>
              </a:rPr>
              <a:t>$geometry</a:t>
            </a:r>
            <a:r>
              <a:rPr lang="en-US" altLang="zh-TW" i="0" dirty="0"/>
              <a:t>)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04F3620-688D-44DB-E030-F0E685023A3F}"/>
              </a:ext>
            </a:extLst>
          </p:cNvPr>
          <p:cNvCxnSpPr>
            <a:cxnSpLocks/>
          </p:cNvCxnSpPr>
          <p:nvPr/>
        </p:nvCxnSpPr>
        <p:spPr>
          <a:xfrm>
            <a:off x="5834062" y="2363685"/>
            <a:ext cx="0" cy="234978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13B8AF-8C71-D7D3-054C-AF8B59405CB6}"/>
              </a:ext>
            </a:extLst>
          </p:cNvPr>
          <p:cNvSpPr txBox="1"/>
          <p:nvPr/>
        </p:nvSpPr>
        <p:spPr>
          <a:xfrm>
            <a:off x="8197986" y="3944628"/>
            <a:ext cx="3724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Retain attributes of </a:t>
            </a:r>
            <a:r>
              <a:rPr lang="en-US" altLang="zh-TW" sz="2000" b="1" i="1" dirty="0">
                <a:solidFill>
                  <a:srgbClr val="002060"/>
                </a:solidFill>
              </a:rPr>
              <a:t>GEODATA1</a:t>
            </a:r>
            <a:endParaRPr lang="en-US" altLang="zh-TW" sz="2000" b="1" i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Clip the data by </a:t>
            </a:r>
            <a:r>
              <a:rPr lang="en-US" altLang="zh-TW" sz="2000" b="1" i="1" dirty="0">
                <a:solidFill>
                  <a:schemeClr val="accent6">
                    <a:lumMod val="50000"/>
                  </a:schemeClr>
                </a:solidFill>
              </a:rPr>
              <a:t>GEODATA2</a:t>
            </a:r>
            <a:endParaRPr lang="en-US" altLang="zh-TW" sz="2000" b="1" i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1F8EC86-B197-0248-8AC6-48DCB20AC206}"/>
              </a:ext>
            </a:extLst>
          </p:cNvPr>
          <p:cNvCxnSpPr>
            <a:cxnSpLocks/>
          </p:cNvCxnSpPr>
          <p:nvPr/>
        </p:nvCxnSpPr>
        <p:spPr>
          <a:xfrm>
            <a:off x="4348480" y="2353525"/>
            <a:ext cx="204216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AAE0612-4593-492E-78BD-8A94998CDBA6}"/>
              </a:ext>
            </a:extLst>
          </p:cNvPr>
          <p:cNvCxnSpPr>
            <a:cxnSpLocks/>
          </p:cNvCxnSpPr>
          <p:nvPr/>
        </p:nvCxnSpPr>
        <p:spPr>
          <a:xfrm>
            <a:off x="6675120" y="2353525"/>
            <a:ext cx="33528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F324E28B-10C9-CB56-301C-1425C38A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03" y="4726121"/>
            <a:ext cx="11847472" cy="1578807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937DC9E-7C6E-29C4-B219-22B5FDD176A0}"/>
              </a:ext>
            </a:extLst>
          </p:cNvPr>
          <p:cNvSpPr/>
          <p:nvPr/>
        </p:nvSpPr>
        <p:spPr>
          <a:xfrm>
            <a:off x="187145" y="4703313"/>
            <a:ext cx="11890555" cy="1602238"/>
          </a:xfrm>
          <a:prstGeom prst="roundRect">
            <a:avLst>
              <a:gd name="adj" fmla="val 5205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4BE9CC2-AAE2-5E27-E20D-BA2B5C6A0099}"/>
              </a:ext>
            </a:extLst>
          </p:cNvPr>
          <p:cNvSpPr txBox="1"/>
          <p:nvPr/>
        </p:nvSpPr>
        <p:spPr>
          <a:xfrm>
            <a:off x="5758484" y="381848"/>
            <a:ext cx="126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[ Clip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]</a:t>
            </a:r>
          </a:p>
        </p:txBody>
      </p:sp>
      <p:sp>
        <p:nvSpPr>
          <p:cNvPr id="4" name="矩形: 圓角 9">
            <a:extLst>
              <a:ext uri="{FF2B5EF4-FFF2-40B4-BE49-F238E27FC236}">
                <a16:creationId xmlns:a16="http://schemas.microsoft.com/office/drawing/2014/main" id="{EC2BB2E7-B15A-211D-2F68-C245494DF1D7}"/>
              </a:ext>
            </a:extLst>
          </p:cNvPr>
          <p:cNvSpPr/>
          <p:nvPr/>
        </p:nvSpPr>
        <p:spPr>
          <a:xfrm>
            <a:off x="1714104" y="3078182"/>
            <a:ext cx="956301" cy="363059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8">
            <a:extLst>
              <a:ext uri="{FF2B5EF4-FFF2-40B4-BE49-F238E27FC236}">
                <a16:creationId xmlns:a16="http://schemas.microsoft.com/office/drawing/2014/main" id="{0AA77734-0DE4-F37A-C454-FA06F6B09871}"/>
              </a:ext>
            </a:extLst>
          </p:cNvPr>
          <p:cNvSpPr txBox="1"/>
          <p:nvPr/>
        </p:nvSpPr>
        <p:spPr>
          <a:xfrm>
            <a:off x="2652643" y="3075045"/>
            <a:ext cx="274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Retain the line data</a:t>
            </a:r>
          </a:p>
        </p:txBody>
      </p:sp>
      <p:sp>
        <p:nvSpPr>
          <p:cNvPr id="16" name="文字方塊 11">
            <a:extLst>
              <a:ext uri="{FF2B5EF4-FFF2-40B4-BE49-F238E27FC236}">
                <a16:creationId xmlns:a16="http://schemas.microsoft.com/office/drawing/2014/main" id="{C084BAF8-8696-E084-A4C0-944F75B84EEB}"/>
              </a:ext>
            </a:extLst>
          </p:cNvPr>
          <p:cNvSpPr txBox="1"/>
          <p:nvPr/>
        </p:nvSpPr>
        <p:spPr>
          <a:xfrm>
            <a:off x="5394959" y="1665003"/>
            <a:ext cx="1073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</a:t>
            </a:r>
          </a:p>
        </p:txBody>
      </p:sp>
      <p:sp>
        <p:nvSpPr>
          <p:cNvPr id="17" name="文字方塊 12">
            <a:extLst>
              <a:ext uri="{FF2B5EF4-FFF2-40B4-BE49-F238E27FC236}">
                <a16:creationId xmlns:a16="http://schemas.microsoft.com/office/drawing/2014/main" id="{9C07E7BA-E47C-0975-2202-66E3A07130AF}"/>
              </a:ext>
            </a:extLst>
          </p:cNvPr>
          <p:cNvSpPr txBox="1"/>
          <p:nvPr/>
        </p:nvSpPr>
        <p:spPr>
          <a:xfrm>
            <a:off x="6901574" y="1665003"/>
            <a:ext cx="3520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(only</a:t>
            </a:r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geometry)</a:t>
            </a:r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文字方塊 5">
            <a:extLst>
              <a:ext uri="{FF2B5EF4-FFF2-40B4-BE49-F238E27FC236}">
                <a16:creationId xmlns:a16="http://schemas.microsoft.com/office/drawing/2014/main" id="{E57F4AC5-93C9-C0C1-2293-7D7EF1D1BDD5}"/>
              </a:ext>
            </a:extLst>
          </p:cNvPr>
          <p:cNvSpPr txBox="1"/>
          <p:nvPr/>
        </p:nvSpPr>
        <p:spPr>
          <a:xfrm>
            <a:off x="0" y="305294"/>
            <a:ext cx="185018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Intersect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2299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3EB98FF-09C0-E7E7-283C-C2C7F573B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2" y="1308189"/>
            <a:ext cx="9304973" cy="52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8A259471-9066-D1E6-C37B-06892207C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24</a:t>
            </a:fld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57628D-6FB7-C166-EBF1-0AB127602035}"/>
              </a:ext>
            </a:extLst>
          </p:cNvPr>
          <p:cNvSpPr txBox="1"/>
          <p:nvPr/>
        </p:nvSpPr>
        <p:spPr>
          <a:xfrm>
            <a:off x="3600998" y="635233"/>
            <a:ext cx="499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Other Spatial Operations</a:t>
            </a:r>
          </a:p>
        </p:txBody>
      </p:sp>
      <p:sp>
        <p:nvSpPr>
          <p:cNvPr id="2" name="文字方塊 5">
            <a:extLst>
              <a:ext uri="{FF2B5EF4-FFF2-40B4-BE49-F238E27FC236}">
                <a16:creationId xmlns:a16="http://schemas.microsoft.com/office/drawing/2014/main" id="{63C3B963-1F3C-5710-51D7-A17813221456}"/>
              </a:ext>
            </a:extLst>
          </p:cNvPr>
          <p:cNvSpPr txBox="1"/>
          <p:nvPr/>
        </p:nvSpPr>
        <p:spPr>
          <a:xfrm>
            <a:off x="0" y="305294"/>
            <a:ext cx="185018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Intersect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06037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25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07BAF6-5033-F791-5F27-25F3DB2ACFA4}"/>
              </a:ext>
            </a:extLst>
          </p:cNvPr>
          <p:cNvSpPr txBox="1"/>
          <p:nvPr/>
        </p:nvSpPr>
        <p:spPr>
          <a:xfrm>
            <a:off x="2189544" y="1123629"/>
            <a:ext cx="7812909" cy="95923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centroid of ea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 state</a:t>
            </a:r>
            <a:endParaRPr lang="en-US" altLang="zh-TW" sz="24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5CEF7-9685-542F-425F-0394B6311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" b="4483"/>
          <a:stretch/>
        </p:blipFill>
        <p:spPr bwMode="auto">
          <a:xfrm>
            <a:off x="1439321" y="2380969"/>
            <a:ext cx="9313356" cy="434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E9E8C52-267C-0384-7629-6AD8BBF53DEE}"/>
              </a:ext>
            </a:extLst>
          </p:cNvPr>
          <p:cNvSpPr txBox="1"/>
          <p:nvPr/>
        </p:nvSpPr>
        <p:spPr>
          <a:xfrm>
            <a:off x="0" y="305294"/>
            <a:ext cx="181652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Centroid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2746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26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75E47F-F84B-B50A-4B34-DC70C86C221F}"/>
              </a:ext>
            </a:extLst>
          </p:cNvPr>
          <p:cNvSpPr txBox="1"/>
          <p:nvPr/>
        </p:nvSpPr>
        <p:spPr>
          <a:xfrm>
            <a:off x="539571" y="1285674"/>
            <a:ext cx="8631821" cy="245195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 County</a:t>
            </a:r>
            <a:endParaRPr lang="en-US" altLang="zh-TW" sz="24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=filter(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taiwan_county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COUNTYCODE==10016)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centroid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ADC582-B597-38BF-9F09-8B442BB4C6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8579" y="0"/>
            <a:ext cx="450027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087C063-66B2-AA2F-5AB9-4937A612FB0F}"/>
              </a:ext>
            </a:extLst>
          </p:cNvPr>
          <p:cNvSpPr txBox="1"/>
          <p:nvPr/>
        </p:nvSpPr>
        <p:spPr>
          <a:xfrm>
            <a:off x="793829" y="4233630"/>
            <a:ext cx="6230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Not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on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land!!</a:t>
            </a:r>
          </a:p>
          <a:p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How to ensure that the point lies on the land?</a:t>
            </a:r>
          </a:p>
        </p:txBody>
      </p:sp>
      <p:sp>
        <p:nvSpPr>
          <p:cNvPr id="7" name="文字方塊 5">
            <a:extLst>
              <a:ext uri="{FF2B5EF4-FFF2-40B4-BE49-F238E27FC236}">
                <a16:creationId xmlns:a16="http://schemas.microsoft.com/office/drawing/2014/main" id="{07566547-5C38-A9CF-B00C-6227624315E2}"/>
              </a:ext>
            </a:extLst>
          </p:cNvPr>
          <p:cNvSpPr txBox="1"/>
          <p:nvPr/>
        </p:nvSpPr>
        <p:spPr>
          <a:xfrm>
            <a:off x="0" y="305294"/>
            <a:ext cx="181652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Centroid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2702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27</a:t>
            </a:fld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6ECD590-BBF7-7C43-B8D8-8FF905B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289" y="0"/>
            <a:ext cx="4648711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E5E2A00-9F77-BDB1-872B-F944FBCE808E}"/>
              </a:ext>
            </a:extLst>
          </p:cNvPr>
          <p:cNvSpPr txBox="1"/>
          <p:nvPr/>
        </p:nvSpPr>
        <p:spPr>
          <a:xfrm>
            <a:off x="539571" y="1285674"/>
            <a:ext cx="7724753" cy="95923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use 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st_point_on_surface</a:t>
            </a:r>
            <a:endParaRPr lang="en-US" altLang="zh-TW" sz="24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penghu_point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st_point_on_surface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B48627-22E3-518C-E6DE-576BFB3B9273}"/>
              </a:ext>
            </a:extLst>
          </p:cNvPr>
          <p:cNvSpPr txBox="1"/>
          <p:nvPr/>
        </p:nvSpPr>
        <p:spPr>
          <a:xfrm>
            <a:off x="0" y="305294"/>
            <a:ext cx="181652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Centroid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5008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28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122607-5FCE-E6E4-8825-F6A643804A0E}"/>
              </a:ext>
            </a:extLst>
          </p:cNvPr>
          <p:cNvSpPr txBox="1"/>
          <p:nvPr/>
        </p:nvSpPr>
        <p:spPr>
          <a:xfrm>
            <a:off x="492307" y="2046570"/>
            <a:ext cx="11391901" cy="276485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buffer of London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shared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bike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stations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st_buffer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300)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Warning in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st_buffer.sfc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st_geometry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(x),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nQuadSegs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endCapStyle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endCapStyle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: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st_buffer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does not correctly buffer longitude/latitude data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is assumed to be in decimal degrees (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arc_degrees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).</a:t>
            </a:r>
            <a:endParaRPr lang="zh-TW" altLang="zh-TW" sz="2000" kern="100" dirty="0">
              <a:solidFill>
                <a:srgbClr val="FF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12D736-646A-4935-417A-24D791C0490A}"/>
              </a:ext>
            </a:extLst>
          </p:cNvPr>
          <p:cNvSpPr txBox="1"/>
          <p:nvPr/>
        </p:nvSpPr>
        <p:spPr>
          <a:xfrm>
            <a:off x="3896117" y="5190731"/>
            <a:ext cx="458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Why</a:t>
            </a:r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does a warning exist?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335FCF-4B4E-8FC6-2280-40D07B51F795}"/>
              </a:ext>
            </a:extLst>
          </p:cNvPr>
          <p:cNvSpPr txBox="1"/>
          <p:nvPr/>
        </p:nvSpPr>
        <p:spPr>
          <a:xfrm>
            <a:off x="3130308" y="5831643"/>
            <a:ext cx="6115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Note the CRS and units!!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51AB03E-F960-405A-B0F3-426E2431B899}"/>
              </a:ext>
            </a:extLst>
          </p:cNvPr>
          <p:cNvSpPr/>
          <p:nvPr/>
        </p:nvSpPr>
        <p:spPr>
          <a:xfrm>
            <a:off x="4500879" y="2531822"/>
            <a:ext cx="594361" cy="47456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E8C20B-55DF-A66A-F4FD-77E057A09868}"/>
              </a:ext>
            </a:extLst>
          </p:cNvPr>
          <p:cNvSpPr txBox="1"/>
          <p:nvPr/>
        </p:nvSpPr>
        <p:spPr>
          <a:xfrm>
            <a:off x="3575612" y="881675"/>
            <a:ext cx="5544274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st_buffer</a:t>
            </a:r>
            <a:r>
              <a:rPr lang="en-US" altLang="zh-TW" sz="2800" i="0" dirty="0"/>
              <a:t>(</a:t>
            </a:r>
            <a:r>
              <a:rPr lang="en-US" altLang="zh-TW" sz="2800" dirty="0"/>
              <a:t>GEODATA</a:t>
            </a:r>
            <a:r>
              <a:rPr lang="en-US" altLang="zh-TW" sz="2800" i="0" dirty="0"/>
              <a:t>, radius)</a:t>
            </a:r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7F6B67EC-7285-4D27-467E-4E4DA1716279}"/>
              </a:ext>
            </a:extLst>
          </p:cNvPr>
          <p:cNvSpPr txBox="1"/>
          <p:nvPr/>
        </p:nvSpPr>
        <p:spPr>
          <a:xfrm>
            <a:off x="0" y="305294"/>
            <a:ext cx="137409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Buffer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87170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7">
            <a:extLst>
              <a:ext uri="{FF2B5EF4-FFF2-40B4-BE49-F238E27FC236}">
                <a16:creationId xmlns:a16="http://schemas.microsoft.com/office/drawing/2014/main" id="{6381C882-EB75-1593-D1E8-F37120893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99206"/>
              </p:ext>
            </p:extLst>
          </p:nvPr>
        </p:nvGraphicFramePr>
        <p:xfrm>
          <a:off x="5141389" y="2556067"/>
          <a:ext cx="6375421" cy="229095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34787">
                  <a:extLst>
                    <a:ext uri="{9D8B030D-6E8A-4147-A177-3AD203B41FA5}">
                      <a16:colId xmlns:a16="http://schemas.microsoft.com/office/drawing/2014/main" val="4120815498"/>
                    </a:ext>
                  </a:extLst>
                </a:gridCol>
                <a:gridCol w="2450148">
                  <a:extLst>
                    <a:ext uri="{9D8B030D-6E8A-4147-A177-3AD203B41FA5}">
                      <a16:colId xmlns:a16="http://schemas.microsoft.com/office/drawing/2014/main" val="2874414344"/>
                    </a:ext>
                  </a:extLst>
                </a:gridCol>
                <a:gridCol w="1122744">
                  <a:extLst>
                    <a:ext uri="{9D8B030D-6E8A-4147-A177-3AD203B41FA5}">
                      <a16:colId xmlns:a16="http://schemas.microsoft.com/office/drawing/2014/main" val="1150231181"/>
                    </a:ext>
                  </a:extLst>
                </a:gridCol>
                <a:gridCol w="1667742">
                  <a:extLst>
                    <a:ext uri="{9D8B030D-6E8A-4147-A177-3AD203B41FA5}">
                      <a16:colId xmlns:a16="http://schemas.microsoft.com/office/drawing/2014/main" val="1642652748"/>
                    </a:ext>
                  </a:extLst>
                </a:gridCol>
              </a:tblGrid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CRS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Feature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Unit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Example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5303311"/>
                  </a:ext>
                </a:extLst>
              </a:tr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GCS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Ellipsoid:</a:t>
                      </a:r>
                    </a:p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(longitude, latitude)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Degree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EPSG:4326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639352"/>
                  </a:ext>
                </a:extLst>
              </a:tr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PCS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Plane:</a:t>
                      </a:r>
                    </a:p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(X, Y)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 err="1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Metre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EPSG:3826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5298381"/>
                  </a:ext>
                </a:extLst>
              </a:tr>
            </a:tbl>
          </a:graphicData>
        </a:graphic>
      </p:graphicFrame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29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EDA0813-4CA7-227C-452F-86ECB60A93CD}"/>
              </a:ext>
            </a:extLst>
          </p:cNvPr>
          <p:cNvSpPr txBox="1"/>
          <p:nvPr/>
        </p:nvSpPr>
        <p:spPr>
          <a:xfrm>
            <a:off x="249239" y="2283521"/>
            <a:ext cx="4820473" cy="282641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 CRS</a:t>
            </a:r>
            <a:endParaRPr lang="en-US" altLang="zh-TW" sz="2400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epsg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4326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)$units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NULL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AED7D2E-0B8E-95F7-71DD-1251ABA4AA78}"/>
              </a:ext>
            </a:extLst>
          </p:cNvPr>
          <p:cNvSpPr txBox="1"/>
          <p:nvPr/>
        </p:nvSpPr>
        <p:spPr>
          <a:xfrm>
            <a:off x="643358" y="5312420"/>
            <a:ext cx="3824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NULL</a:t>
            </a:r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angle</a:t>
            </a:r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94F2B5-F1F2-897F-6A9F-7052676E2387}"/>
              </a:ext>
            </a:extLst>
          </p:cNvPr>
          <p:cNvSpPr txBox="1"/>
          <p:nvPr/>
        </p:nvSpPr>
        <p:spPr>
          <a:xfrm>
            <a:off x="550762" y="1496262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Check CRS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3C44C87-6B1A-4E46-A8F0-94D5D51F60AA}"/>
              </a:ext>
            </a:extLst>
          </p:cNvPr>
          <p:cNvSpPr/>
          <p:nvPr/>
        </p:nvSpPr>
        <p:spPr>
          <a:xfrm>
            <a:off x="8738755" y="2556067"/>
            <a:ext cx="1111827" cy="2286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09A1E6B-CE0E-1EFB-6040-0D6AA9ADF5B9}"/>
              </a:ext>
            </a:extLst>
          </p:cNvPr>
          <p:cNvCxnSpPr>
            <a:cxnSpLocks/>
          </p:cNvCxnSpPr>
          <p:nvPr/>
        </p:nvCxnSpPr>
        <p:spPr>
          <a:xfrm>
            <a:off x="10806084" y="3917785"/>
            <a:ext cx="5236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5">
            <a:extLst>
              <a:ext uri="{FF2B5EF4-FFF2-40B4-BE49-F238E27FC236}">
                <a16:creationId xmlns:a16="http://schemas.microsoft.com/office/drawing/2014/main" id="{CDE48764-4295-FDE0-6AA0-C07A1FEB1A5D}"/>
              </a:ext>
            </a:extLst>
          </p:cNvPr>
          <p:cNvSpPr txBox="1"/>
          <p:nvPr/>
        </p:nvSpPr>
        <p:spPr>
          <a:xfrm>
            <a:off x="0" y="305294"/>
            <a:ext cx="137409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Buffer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0537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</a:t>
            </a:fld>
            <a:endParaRPr lang="zh-TW" altLang="en-US" b="1" dirty="0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51AA1FD9-64FF-3C82-DE3B-06341A5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1365773"/>
            <a:ext cx="9763125" cy="4711440"/>
          </a:xfrm>
          <a:prstGeom prst="rect">
            <a:avLst/>
          </a:prstGeom>
        </p:spPr>
      </p:pic>
      <p:sp>
        <p:nvSpPr>
          <p:cNvPr id="4" name="文字方塊 5">
            <a:extLst>
              <a:ext uri="{FF2B5EF4-FFF2-40B4-BE49-F238E27FC236}">
                <a16:creationId xmlns:a16="http://schemas.microsoft.com/office/drawing/2014/main" id="{369D2F09-6360-969C-548F-90A814CFE251}"/>
              </a:ext>
            </a:extLst>
          </p:cNvPr>
          <p:cNvSpPr txBox="1"/>
          <p:nvPr/>
        </p:nvSpPr>
        <p:spPr>
          <a:xfrm>
            <a:off x="0" y="305294"/>
            <a:ext cx="496642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What is </a:t>
            </a:r>
            <a:r>
              <a:rPr lang="en-US" altLang="zh-TW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Geocomputation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6054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30</a:t>
            </a:fld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BB6634-F064-3AAF-1CE2-5F04A047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9"/>
          <a:stretch/>
        </p:blipFill>
        <p:spPr>
          <a:xfrm>
            <a:off x="2858481" y="7083"/>
            <a:ext cx="9333519" cy="20810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7BCF513-DA7F-4D4B-2DAA-828A352D6A16}"/>
              </a:ext>
            </a:extLst>
          </p:cNvPr>
          <p:cNvSpPr txBox="1"/>
          <p:nvPr/>
        </p:nvSpPr>
        <p:spPr>
          <a:xfrm>
            <a:off x="5377789" y="3314690"/>
            <a:ext cx="6624193" cy="77457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convert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cycle_hire_new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=27700)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0C1CEC-872E-035D-0ABF-1A9722B539F7}"/>
              </a:ext>
            </a:extLst>
          </p:cNvPr>
          <p:cNvSpPr txBox="1"/>
          <p:nvPr/>
        </p:nvSpPr>
        <p:spPr>
          <a:xfrm>
            <a:off x="550762" y="1496262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Transform CRS</a:t>
            </a:r>
          </a:p>
        </p:txBody>
      </p:sp>
      <p:pic>
        <p:nvPicPr>
          <p:cNvPr id="7" name="圖片 6">
            <a:hlinkClick r:id="rId4"/>
            <a:extLst>
              <a:ext uri="{FF2B5EF4-FFF2-40B4-BE49-F238E27FC236}">
                <a16:creationId xmlns:a16="http://schemas.microsoft.com/office/drawing/2014/main" id="{39821FD8-7E5C-0B72-8627-EDE9E3EC6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78" y="2062878"/>
            <a:ext cx="4844227" cy="4574479"/>
          </a:xfrm>
          <a:prstGeom prst="rect">
            <a:avLst/>
          </a:prstGeom>
        </p:spPr>
      </p:pic>
      <p:sp>
        <p:nvSpPr>
          <p:cNvPr id="8" name="箭號: 向上 7">
            <a:extLst>
              <a:ext uri="{FF2B5EF4-FFF2-40B4-BE49-F238E27FC236}">
                <a16:creationId xmlns:a16="http://schemas.microsoft.com/office/drawing/2014/main" id="{D284477B-23E5-87C0-402B-250C2E22290D}"/>
              </a:ext>
            </a:extLst>
          </p:cNvPr>
          <p:cNvSpPr/>
          <p:nvPr/>
        </p:nvSpPr>
        <p:spPr>
          <a:xfrm>
            <a:off x="3852899" y="1661825"/>
            <a:ext cx="599440" cy="827388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B48D02B-55CE-78ED-5A67-0655ED516076}"/>
              </a:ext>
            </a:extLst>
          </p:cNvPr>
          <p:cNvSpPr/>
          <p:nvPr/>
        </p:nvSpPr>
        <p:spPr>
          <a:xfrm>
            <a:off x="2927450" y="1227748"/>
            <a:ext cx="2450339" cy="2486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C677C02-4FB7-FDD5-A9BE-A82055B3E69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377789" y="1352062"/>
            <a:ext cx="6001411" cy="2386008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F3737E-7093-67AA-DB72-593DC57308B9}"/>
              </a:ext>
            </a:extLst>
          </p:cNvPr>
          <p:cNvSpPr txBox="1"/>
          <p:nvPr/>
        </p:nvSpPr>
        <p:spPr>
          <a:xfrm>
            <a:off x="5377789" y="4573910"/>
            <a:ext cx="6624193" cy="129779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the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unit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after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transformation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cycle_hire_new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)$units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</a:t>
            </a:r>
          </a:p>
          <a:p>
            <a:pPr indent="266700" latinLnBrk="1"/>
            <a:r>
              <a:rPr lang="en-US" altLang="zh-TW" sz="16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[1] "m"</a:t>
            </a:r>
          </a:p>
        </p:txBody>
      </p:sp>
      <p:sp>
        <p:nvSpPr>
          <p:cNvPr id="12" name="文字方塊 5">
            <a:extLst>
              <a:ext uri="{FF2B5EF4-FFF2-40B4-BE49-F238E27FC236}">
                <a16:creationId xmlns:a16="http://schemas.microsoft.com/office/drawing/2014/main" id="{2C1F8816-652B-0893-FE60-FC86DF86493D}"/>
              </a:ext>
            </a:extLst>
          </p:cNvPr>
          <p:cNvSpPr txBox="1"/>
          <p:nvPr/>
        </p:nvSpPr>
        <p:spPr>
          <a:xfrm>
            <a:off x="0" y="305294"/>
            <a:ext cx="137409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Buffer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719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31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879B0A-58E5-375E-B4E8-3667E5997608}"/>
              </a:ext>
            </a:extLst>
          </p:cNvPr>
          <p:cNvSpPr txBox="1"/>
          <p:nvPr/>
        </p:nvSpPr>
        <p:spPr>
          <a:xfrm>
            <a:off x="1562367" y="309697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Buffer Analysis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D8B150-EB86-B6CA-5C54-D2D2120A9DE9}"/>
              </a:ext>
            </a:extLst>
          </p:cNvPr>
          <p:cNvSpPr txBox="1"/>
          <p:nvPr/>
        </p:nvSpPr>
        <p:spPr>
          <a:xfrm>
            <a:off x="335451" y="1066738"/>
            <a:ext cx="10594909" cy="564257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300 </a:t>
            </a:r>
            <a:r>
              <a:rPr lang="en-US" altLang="zh-TW" b="1" i="1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metres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buffer of shared bile station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st_buffer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cycle_hire_new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300)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742 features and 5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POLYGON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522202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174108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539033.2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184721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OSGB 1936 / British National Grid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First 5 features: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id               name             area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nbikes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nempty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1       River Street      Clerkenwell      4     14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((531503.5 182832.1...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2 Phillimore Gardens       Kensington      2     34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((525508.1 179391.9...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 3 Christopher Street Liverpool Street      0     32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((533285.8 182001.6...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4  St. Chad‘s Street     King’s Cross      4     19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((530737.8 182912, 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 5  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Sedding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Street    Sloane Square     15     12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((528351 178742, 52...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5BF166-25A8-CA17-DD14-0B968BF1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855" t="3434" r="14842" b="5815"/>
          <a:stretch/>
        </p:blipFill>
        <p:spPr>
          <a:xfrm>
            <a:off x="7345417" y="0"/>
            <a:ext cx="4846583" cy="3173242"/>
          </a:xfrm>
          <a:prstGeom prst="rect">
            <a:avLst/>
          </a:prstGeom>
        </p:spPr>
      </p:pic>
      <p:sp>
        <p:nvSpPr>
          <p:cNvPr id="7" name="文字方塊 5">
            <a:extLst>
              <a:ext uri="{FF2B5EF4-FFF2-40B4-BE49-F238E27FC236}">
                <a16:creationId xmlns:a16="http://schemas.microsoft.com/office/drawing/2014/main" id="{0C37EF65-5BD3-5780-2D13-E13971E30970}"/>
              </a:ext>
            </a:extLst>
          </p:cNvPr>
          <p:cNvSpPr txBox="1"/>
          <p:nvPr/>
        </p:nvSpPr>
        <p:spPr>
          <a:xfrm>
            <a:off x="0" y="305294"/>
            <a:ext cx="137409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Buffer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0176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32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8CCE93-9629-747B-D5A3-F15648243335}"/>
              </a:ext>
            </a:extLst>
          </p:cNvPr>
          <p:cNvSpPr txBox="1"/>
          <p:nvPr/>
        </p:nvSpPr>
        <p:spPr>
          <a:xfrm>
            <a:off x="2073690" y="1222768"/>
            <a:ext cx="8044620" cy="95923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boundary of the union of states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us_boundary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st_boundary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F1D92CB-BF5A-41D8-A570-39920E220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t="3361" r="8669"/>
          <a:stretch/>
        </p:blipFill>
        <p:spPr bwMode="auto">
          <a:xfrm>
            <a:off x="2461708" y="2524403"/>
            <a:ext cx="7268584" cy="419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5">
            <a:extLst>
              <a:ext uri="{FF2B5EF4-FFF2-40B4-BE49-F238E27FC236}">
                <a16:creationId xmlns:a16="http://schemas.microsoft.com/office/drawing/2014/main" id="{72F9B21C-0235-68E8-4957-5A197375C2C5}"/>
              </a:ext>
            </a:extLst>
          </p:cNvPr>
          <p:cNvSpPr txBox="1"/>
          <p:nvPr/>
        </p:nvSpPr>
        <p:spPr>
          <a:xfrm>
            <a:off x="0" y="305294"/>
            <a:ext cx="2016899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Boundary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4739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33</a:t>
            </a:fld>
            <a:endParaRPr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6ED6D4-55EA-5904-E762-5A6B537A0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392"/>
            <a:ext cx="12192000" cy="44334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25DCFBB-413F-9046-7F64-EF18FDAEBBF8}"/>
              </a:ext>
            </a:extLst>
          </p:cNvPr>
          <p:cNvSpPr txBox="1"/>
          <p:nvPr/>
        </p:nvSpPr>
        <p:spPr>
          <a:xfrm>
            <a:off x="3426460" y="1606726"/>
            <a:ext cx="6182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8B970B-C223-982B-A548-F8BAE2FF7B00}"/>
              </a:ext>
            </a:extLst>
          </p:cNvPr>
          <p:cNvSpPr txBox="1"/>
          <p:nvPr/>
        </p:nvSpPr>
        <p:spPr>
          <a:xfrm>
            <a:off x="539829" y="1175839"/>
            <a:ext cx="762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4"/>
              </a:rPr>
              <a:t>Ramer–Douglas–</a:t>
            </a:r>
            <a:r>
              <a:rPr lang="en-US" altLang="zh-TW" sz="28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4"/>
              </a:rPr>
              <a:t>Peucker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Algorithm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" name="文字方塊 5">
            <a:extLst>
              <a:ext uri="{FF2B5EF4-FFF2-40B4-BE49-F238E27FC236}">
                <a16:creationId xmlns:a16="http://schemas.microsoft.com/office/drawing/2014/main" id="{F25DB4E6-8484-33E6-A0AC-40763391EB75}"/>
              </a:ext>
            </a:extLst>
          </p:cNvPr>
          <p:cNvSpPr txBox="1"/>
          <p:nvPr/>
        </p:nvSpPr>
        <p:spPr>
          <a:xfrm>
            <a:off x="0" y="305294"/>
            <a:ext cx="173797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Simplify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3993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9BF9628-974C-FCA6-2F62-85DE0FE1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7" r="33983" b="47281"/>
          <a:stretch/>
        </p:blipFill>
        <p:spPr bwMode="auto">
          <a:xfrm>
            <a:off x="8138812" y="1722391"/>
            <a:ext cx="2940015" cy="26937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34</a:t>
            </a:fld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81C946-C47B-E5C5-8B69-552A71BAC7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6" t="50886" r="33055"/>
          <a:stretch/>
        </p:blipFill>
        <p:spPr bwMode="auto">
          <a:xfrm>
            <a:off x="8205487" y="4181526"/>
            <a:ext cx="3204492" cy="26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63927D9-0AB8-27AA-0F4C-5CC388F0B2D2}"/>
              </a:ext>
            </a:extLst>
          </p:cNvPr>
          <p:cNvSpPr txBox="1"/>
          <p:nvPr/>
        </p:nvSpPr>
        <p:spPr>
          <a:xfrm>
            <a:off x="3319108" y="1037959"/>
            <a:ext cx="6397063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st_simplify</a:t>
            </a:r>
            <a:r>
              <a:rPr lang="en-US" altLang="zh-TW" sz="2800" i="0" dirty="0"/>
              <a:t>(</a:t>
            </a:r>
            <a:r>
              <a:rPr lang="en-US" altLang="zh-TW" sz="2800" dirty="0"/>
              <a:t>GEODATA</a:t>
            </a:r>
            <a:r>
              <a:rPr lang="en-US" altLang="zh-TW" sz="2800" i="0" dirty="0"/>
              <a:t>, tolerance)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BA9B52-8D0D-3D7A-C762-9FC34B0DAFCE}"/>
              </a:ext>
            </a:extLst>
          </p:cNvPr>
          <p:cNvSpPr txBox="1"/>
          <p:nvPr/>
        </p:nvSpPr>
        <p:spPr>
          <a:xfrm>
            <a:off x="663426" y="2611337"/>
            <a:ext cx="7281765" cy="30162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2000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simplify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eine river</a:t>
            </a:r>
            <a:endParaRPr lang="en-US" altLang="zh-TW" sz="2000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st_simplify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(seine, 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dTolerance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=2000)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0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20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simplify US map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us_states_2163=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=2163)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st_simplify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(us_states_2163, 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dTolerance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=50000)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16B0CB5-9AB9-78DF-E545-99889A1FCE8E}"/>
              </a:ext>
            </a:extLst>
          </p:cNvPr>
          <p:cNvCxnSpPr>
            <a:cxnSpLocks/>
          </p:cNvCxnSpPr>
          <p:nvPr/>
        </p:nvCxnSpPr>
        <p:spPr>
          <a:xfrm>
            <a:off x="6986931" y="4446826"/>
            <a:ext cx="0" cy="3826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CC7B63-ADEC-4B90-07AA-4A0C5296DAC6}"/>
              </a:ext>
            </a:extLst>
          </p:cNvPr>
          <p:cNvSpPr txBox="1"/>
          <p:nvPr/>
        </p:nvSpPr>
        <p:spPr>
          <a:xfrm>
            <a:off x="5355715" y="4046716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Transform CRS in advance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CFAABB0-2E16-5850-E5F6-89B53DE86549}"/>
              </a:ext>
            </a:extLst>
          </p:cNvPr>
          <p:cNvCxnSpPr>
            <a:cxnSpLocks/>
          </p:cNvCxnSpPr>
          <p:nvPr/>
        </p:nvCxnSpPr>
        <p:spPr>
          <a:xfrm>
            <a:off x="5478325" y="2743427"/>
            <a:ext cx="0" cy="3826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A7C93A2-F10C-2264-CD34-EB97F0949723}"/>
              </a:ext>
            </a:extLst>
          </p:cNvPr>
          <p:cNvSpPr txBox="1"/>
          <p:nvPr/>
        </p:nvSpPr>
        <p:spPr>
          <a:xfrm>
            <a:off x="4744791" y="236910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Unit: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metre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8871ADD-810A-1486-B5D2-14CE96420DE2}"/>
                  </a:ext>
                </a:extLst>
              </p:cNvPr>
              <p:cNvSpPr txBox="1"/>
              <p:nvPr/>
            </p:nvSpPr>
            <p:spPr>
              <a:xfrm>
                <a:off x="8373529" y="541670"/>
                <a:ext cx="4892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zh-TW" alt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8871ADD-810A-1486-B5D2-14CE96420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29" y="541670"/>
                <a:ext cx="48923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5">
            <a:extLst>
              <a:ext uri="{FF2B5EF4-FFF2-40B4-BE49-F238E27FC236}">
                <a16:creationId xmlns:a16="http://schemas.microsoft.com/office/drawing/2014/main" id="{5EBDA16C-B7C3-53E8-A08B-6AEDB559E76B}"/>
              </a:ext>
            </a:extLst>
          </p:cNvPr>
          <p:cNvSpPr txBox="1"/>
          <p:nvPr/>
        </p:nvSpPr>
        <p:spPr>
          <a:xfrm>
            <a:off x="0" y="305294"/>
            <a:ext cx="173797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Simplify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6356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90A61768-4541-3DEB-4BA7-BC6381E7BD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r="2952"/>
          <a:stretch/>
        </p:blipFill>
        <p:spPr bwMode="auto">
          <a:xfrm>
            <a:off x="3902425" y="4226343"/>
            <a:ext cx="4387150" cy="26146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35</a:t>
            </a:fld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F7069B4-3E62-EDBA-50B5-4AEE04D310F5}"/>
              </a:ext>
            </a:extLst>
          </p:cNvPr>
          <p:cNvSpPr txBox="1"/>
          <p:nvPr/>
        </p:nvSpPr>
        <p:spPr>
          <a:xfrm>
            <a:off x="5548421" y="309697"/>
            <a:ext cx="109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Move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EF777C7-4A84-69AA-505C-10FB56038E10}"/>
              </a:ext>
            </a:extLst>
          </p:cNvPr>
          <p:cNvSpPr txBox="1"/>
          <p:nvPr/>
        </p:nvSpPr>
        <p:spPr>
          <a:xfrm>
            <a:off x="230468" y="1190406"/>
            <a:ext cx="11494172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dirty="0" err="1"/>
              <a:t>GEODATA</a:t>
            </a:r>
            <a:r>
              <a:rPr lang="en-US" altLang="zh-TW" i="0" dirty="0" err="1"/>
              <a:t>$geometry</a:t>
            </a:r>
            <a:r>
              <a:rPr lang="en-US" altLang="zh-TW" i="0" dirty="0"/>
              <a:t>=</a:t>
            </a:r>
            <a:r>
              <a:rPr lang="en-US" altLang="zh-TW" i="0" dirty="0" err="1"/>
              <a:t>G</a:t>
            </a:r>
            <a:r>
              <a:rPr lang="en-US" altLang="zh-TW" dirty="0" err="1"/>
              <a:t>EODATA</a:t>
            </a:r>
            <a:r>
              <a:rPr lang="en-US" altLang="zh-TW" i="0" dirty="0" err="1"/>
              <a:t>$geometry+c</a:t>
            </a:r>
            <a:r>
              <a:rPr lang="en-US" altLang="zh-TW" i="0" dirty="0"/>
              <a:t>(</a:t>
            </a:r>
            <a:r>
              <a:rPr lang="en-US" altLang="zh-TW" i="0" dirty="0" err="1"/>
              <a:t>X_move</a:t>
            </a:r>
            <a:r>
              <a:rPr lang="en-US" altLang="zh-TW" i="0" dirty="0"/>
              <a:t>, </a:t>
            </a:r>
            <a:r>
              <a:rPr lang="en-US" altLang="zh-TW" i="0" dirty="0" err="1"/>
              <a:t>Y_move</a:t>
            </a:r>
            <a:r>
              <a:rPr lang="en-US" altLang="zh-TW" i="0" dirty="0"/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7251726-649B-3937-6CF0-6C32A4837AB2}"/>
              </a:ext>
            </a:extLst>
          </p:cNvPr>
          <p:cNvSpPr txBox="1"/>
          <p:nvPr/>
        </p:nvSpPr>
        <p:spPr>
          <a:xfrm>
            <a:off x="1219443" y="1830815"/>
            <a:ext cx="9753114" cy="239552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conver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CRS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us_states_2163=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=2163)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us_states_shift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=us_states_2163</a:t>
            </a:r>
          </a:p>
          <a:p>
            <a:pPr indent="266700" latinLnBrk="1">
              <a:spcAft>
                <a:spcPts val="1000"/>
              </a:spcAft>
            </a:pPr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move</a:t>
            </a:r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us_states_shift$geometry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us_states_shift$geometry+c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(500000,-300000)</a:t>
            </a:r>
          </a:p>
        </p:txBody>
      </p:sp>
      <p:sp>
        <p:nvSpPr>
          <p:cNvPr id="4" name="文字方塊 5">
            <a:extLst>
              <a:ext uri="{FF2B5EF4-FFF2-40B4-BE49-F238E27FC236}">
                <a16:creationId xmlns:a16="http://schemas.microsoft.com/office/drawing/2014/main" id="{83DEC258-0D42-8563-28C5-9C291F55CC23}"/>
              </a:ext>
            </a:extLst>
          </p:cNvPr>
          <p:cNvSpPr txBox="1"/>
          <p:nvPr/>
        </p:nvSpPr>
        <p:spPr>
          <a:xfrm>
            <a:off x="0" y="305294"/>
            <a:ext cx="456567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Move, Rotation, Scaling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5015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36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A3E6E5-D588-6D41-76CC-BEACCEC0CB25}"/>
              </a:ext>
            </a:extLst>
          </p:cNvPr>
          <p:cNvSpPr txBox="1"/>
          <p:nvPr/>
        </p:nvSpPr>
        <p:spPr>
          <a:xfrm>
            <a:off x="5342161" y="389100"/>
            <a:ext cx="16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8302BDD-4581-C690-CF14-503B9F916E55}"/>
                  </a:ext>
                </a:extLst>
              </p:cNvPr>
              <p:cNvSpPr txBox="1"/>
              <p:nvPr/>
            </p:nvSpPr>
            <p:spPr>
              <a:xfrm>
                <a:off x="4358304" y="1006352"/>
                <a:ext cx="3063240" cy="711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TW" alt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zh-TW" altLang="en-US" sz="2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𝐜𝐨𝐬</m:t>
                                    </m:r>
                                  </m:fName>
                                  <m:e>
                                    <m: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zh-TW" altLang="en-US" sz="2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TW" altLang="en-US" sz="2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𝐬𝐢𝐧</m:t>
                                    </m:r>
                                  </m:fName>
                                  <m:e>
                                    <m: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zh-TW" altLang="en-US" sz="2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𝐬𝐢𝐧</m:t>
                                    </m:r>
                                  </m:fName>
                                  <m:e>
                                    <m: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zh-TW" altLang="en-US" sz="2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𝐜𝐨𝐬</m:t>
                                    </m:r>
                                  </m:fName>
                                  <m:e>
                                    <m: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8302BDD-4581-C690-CF14-503B9F91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04" y="1006352"/>
                <a:ext cx="3063240" cy="711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D9FF5C5F-32D4-8688-73D6-4ACEF2CB790B}"/>
              </a:ext>
            </a:extLst>
          </p:cNvPr>
          <p:cNvSpPr txBox="1"/>
          <p:nvPr/>
        </p:nvSpPr>
        <p:spPr>
          <a:xfrm>
            <a:off x="456528" y="2103334"/>
            <a:ext cx="11095392" cy="273921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200" kern="100" dirty="0">
                <a:solidFill>
                  <a:srgbClr val="000000"/>
                </a:solidFill>
                <a:effectLst/>
              </a:rPr>
              <a:t>#</a:t>
            </a:r>
            <a:r>
              <a:rPr lang="zh-TW" altLang="en-US" sz="2200" kern="1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TW" sz="2200" kern="100" dirty="0">
                <a:solidFill>
                  <a:srgbClr val="000000"/>
                </a:solidFill>
                <a:effectLst/>
              </a:rPr>
              <a:t>defi</a:t>
            </a:r>
            <a:r>
              <a:rPr lang="en-US" altLang="zh-TW" sz="2200" dirty="0"/>
              <a:t>ne the rotation function</a:t>
            </a:r>
            <a:endParaRPr lang="en-US" altLang="zh-TW" sz="2200" b="0" kern="100" dirty="0">
              <a:solidFill>
                <a:srgbClr val="000000"/>
              </a:solidFill>
              <a:effectLst/>
            </a:endParaRP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pt-BR" altLang="zh-TW" sz="2000" b="0" i="0" kern="100" dirty="0">
                <a:solidFill>
                  <a:srgbClr val="FF0000"/>
                </a:solidFill>
                <a:effectLst/>
              </a:rPr>
              <a:t>rotation</a:t>
            </a:r>
            <a:r>
              <a:rPr lang="pt-BR" altLang="zh-TW" sz="2000" b="0" i="0" kern="100" dirty="0">
                <a:solidFill>
                  <a:srgbClr val="000000"/>
                </a:solidFill>
                <a:effectLst/>
              </a:rPr>
              <a:t>=function(x){</a:t>
            </a: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pt-BR" altLang="zh-TW" sz="2000" b="0" i="0" kern="100" dirty="0">
                <a:solidFill>
                  <a:srgbClr val="000000"/>
                </a:solidFill>
                <a:effectLst/>
              </a:rPr>
              <a:t>  r=x*pi/180</a:t>
            </a: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pt-BR" altLang="zh-TW" sz="2000" b="0" i="0" kern="100" dirty="0">
                <a:solidFill>
                  <a:srgbClr val="000000"/>
                </a:solidFill>
                <a:effectLst/>
              </a:rPr>
              <a:t>  ro=</a:t>
            </a:r>
            <a:r>
              <a:rPr lang="pt-BR" altLang="zh-TW" sz="2000" i="0" kern="100" dirty="0">
                <a:solidFill>
                  <a:srgbClr val="002060"/>
                </a:solidFill>
                <a:effectLst/>
              </a:rPr>
              <a:t>matrix(c(cos(r), sin(r), -sin(r), cos(r)), nrow=2, ncol=2)</a:t>
            </a: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pt-BR" altLang="zh-TW" sz="2000" b="0" i="0" kern="100" dirty="0">
                <a:solidFill>
                  <a:srgbClr val="000000"/>
                </a:solidFill>
                <a:effectLst/>
              </a:rPr>
              <a:t>  return(ro)</a:t>
            </a: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pt-BR" altLang="zh-TW" sz="2000" b="0" i="0" kern="100" dirty="0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DE5080-0239-4967-EB24-4798FEF12B72}"/>
              </a:ext>
            </a:extLst>
          </p:cNvPr>
          <p:cNvSpPr txBox="1"/>
          <p:nvPr/>
        </p:nvSpPr>
        <p:spPr>
          <a:xfrm>
            <a:off x="456528" y="5168560"/>
            <a:ext cx="11392572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i="0" dirty="0"/>
              <a:t>centroid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i="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dirty="0"/>
              <a:t>GEODATA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)$geometry</a:t>
            </a:r>
            <a:endParaRPr lang="zh-TW" altLang="zh-TW" sz="2400" i="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dirty="0" err="1"/>
              <a:t>GEODATA</a:t>
            </a:r>
            <a:r>
              <a:rPr lang="en-US" altLang="zh-TW" sz="2000" i="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$geometry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=(</a:t>
            </a:r>
            <a:r>
              <a:rPr lang="en-US" altLang="zh-TW" sz="2000" dirty="0" err="1"/>
              <a:t>GEODATA</a:t>
            </a:r>
            <a:r>
              <a:rPr lang="en-US" altLang="zh-TW" sz="2000" i="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$geometry-</a:t>
            </a:r>
            <a:r>
              <a:rPr lang="en-US" altLang="zh-TW" sz="2000" i="0" dirty="0" err="1"/>
              <a:t>centroid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)*</a:t>
            </a:r>
            <a:r>
              <a:rPr lang="en-US" altLang="zh-TW" sz="2000" i="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rotation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i="0" dirty="0"/>
              <a:t>angle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)+centroid</a:t>
            </a:r>
            <a:endParaRPr lang="zh-TW" altLang="zh-TW" sz="2400" i="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1EDA8C8-ABA1-E233-698A-F25373B300AA}"/>
              </a:ext>
            </a:extLst>
          </p:cNvPr>
          <p:cNvCxnSpPr>
            <a:cxnSpLocks/>
          </p:cNvCxnSpPr>
          <p:nvPr/>
        </p:nvCxnSpPr>
        <p:spPr>
          <a:xfrm>
            <a:off x="6109951" y="1717637"/>
            <a:ext cx="0" cy="17553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5">
            <a:extLst>
              <a:ext uri="{FF2B5EF4-FFF2-40B4-BE49-F238E27FC236}">
                <a16:creationId xmlns:a16="http://schemas.microsoft.com/office/drawing/2014/main" id="{DABB930C-A63D-109B-E45D-1D84AB109C8D}"/>
              </a:ext>
            </a:extLst>
          </p:cNvPr>
          <p:cNvSpPr txBox="1"/>
          <p:nvPr/>
        </p:nvSpPr>
        <p:spPr>
          <a:xfrm>
            <a:off x="0" y="305294"/>
            <a:ext cx="456567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Move, Rotation, Scaling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9092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BDC04C1-0487-DAA3-C2F9-24D61F4ED0C2}"/>
              </a:ext>
            </a:extLst>
          </p:cNvPr>
          <p:cNvSpPr txBox="1"/>
          <p:nvPr/>
        </p:nvSpPr>
        <p:spPr>
          <a:xfrm>
            <a:off x="401436" y="1431746"/>
            <a:ext cx="11389127" cy="348300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us_states_rotation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=2163)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8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rotate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us_states_center</a:t>
            </a:r>
            <a:r>
              <a:rPr lang="en-US" altLang="zh-TW" sz="1800" kern="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us_states_rotation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)$geometry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us_states_rotation$geometry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us_states_rotation$geometry-us_states_center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)*</a:t>
            </a:r>
            <a:r>
              <a:rPr lang="en-US" altLang="zh-TW" sz="18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rotation(30)</a:t>
            </a:r>
            <a:b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				  +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us_states_center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rest CRS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us_states_rotation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us_states_rotation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=2163)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9DAD2B-BAD9-A513-4698-BBEE444A2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4016018"/>
            <a:ext cx="4762500" cy="28419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37</a:t>
            </a:fld>
            <a:endParaRPr lang="zh-TW" altLang="en-US" b="1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B610520-4F10-E823-CC62-94D559FD7F8C}"/>
              </a:ext>
            </a:extLst>
          </p:cNvPr>
          <p:cNvCxnSpPr>
            <a:cxnSpLocks/>
          </p:cNvCxnSpPr>
          <p:nvPr/>
        </p:nvCxnSpPr>
        <p:spPr>
          <a:xfrm>
            <a:off x="10956271" y="2621280"/>
            <a:ext cx="0" cy="45541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0955DE-22D9-87E4-D777-5FAF8B886838}"/>
              </a:ext>
            </a:extLst>
          </p:cNvPr>
          <p:cNvSpPr txBox="1"/>
          <p:nvPr/>
        </p:nvSpPr>
        <p:spPr>
          <a:xfrm>
            <a:off x="9434514" y="2144894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rotate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30°clockwisely</a:t>
            </a:r>
            <a:endParaRPr lang="zh-TW" altLang="en-US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3">
            <a:extLst>
              <a:ext uri="{FF2B5EF4-FFF2-40B4-BE49-F238E27FC236}">
                <a16:creationId xmlns:a16="http://schemas.microsoft.com/office/drawing/2014/main" id="{FE2E3E81-329A-9CAB-6BA5-618B5C48E093}"/>
              </a:ext>
            </a:extLst>
          </p:cNvPr>
          <p:cNvSpPr txBox="1"/>
          <p:nvPr/>
        </p:nvSpPr>
        <p:spPr>
          <a:xfrm>
            <a:off x="5342161" y="389100"/>
            <a:ext cx="16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Rotation</a:t>
            </a:r>
          </a:p>
        </p:txBody>
      </p:sp>
      <p:sp>
        <p:nvSpPr>
          <p:cNvPr id="10" name="文字方塊 5">
            <a:extLst>
              <a:ext uri="{FF2B5EF4-FFF2-40B4-BE49-F238E27FC236}">
                <a16:creationId xmlns:a16="http://schemas.microsoft.com/office/drawing/2014/main" id="{F84E22EE-86FC-C05D-287A-AAD789878243}"/>
              </a:ext>
            </a:extLst>
          </p:cNvPr>
          <p:cNvSpPr txBox="1"/>
          <p:nvPr/>
        </p:nvSpPr>
        <p:spPr>
          <a:xfrm>
            <a:off x="0" y="305294"/>
            <a:ext cx="456567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Move, Rotation, Scaling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82052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38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CE89730-EEE3-2474-1CAB-9E14A4B0F353}"/>
              </a:ext>
            </a:extLst>
          </p:cNvPr>
          <p:cNvSpPr txBox="1"/>
          <p:nvPr/>
        </p:nvSpPr>
        <p:spPr>
          <a:xfrm>
            <a:off x="5548420" y="309697"/>
            <a:ext cx="157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Scaling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0704E-7458-4FE3-5590-9373CB442C3A}"/>
              </a:ext>
            </a:extLst>
          </p:cNvPr>
          <p:cNvSpPr txBox="1"/>
          <p:nvPr/>
        </p:nvSpPr>
        <p:spPr>
          <a:xfrm>
            <a:off x="456528" y="1562258"/>
            <a:ext cx="11095392" cy="43088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200" kern="100" dirty="0" err="1">
                <a:solidFill>
                  <a:schemeClr val="accent5">
                    <a:lumMod val="50000"/>
                  </a:schemeClr>
                </a:solidFill>
                <a:effectLst/>
              </a:rPr>
              <a:t>GEODATA</a:t>
            </a:r>
            <a:r>
              <a:rPr lang="en-US" altLang="zh-TW" sz="2200" i="0" kern="100" dirty="0" err="1">
                <a:solidFill>
                  <a:srgbClr val="000000"/>
                </a:solidFill>
                <a:effectLst/>
              </a:rPr>
              <a:t>$geometry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=</a:t>
            </a:r>
            <a:r>
              <a:rPr lang="en-US" altLang="zh-TW" sz="2200" kern="100" dirty="0" err="1">
                <a:solidFill>
                  <a:schemeClr val="accent5">
                    <a:lumMod val="50000"/>
                  </a:schemeClr>
                </a:solidFill>
                <a:effectLst/>
              </a:rPr>
              <a:t>GEODATA</a:t>
            </a:r>
            <a:r>
              <a:rPr lang="en-US" altLang="zh-TW" sz="2200" i="0" kern="100" dirty="0" err="1">
                <a:solidFill>
                  <a:srgbClr val="000000"/>
                </a:solidFill>
                <a:effectLst/>
              </a:rPr>
              <a:t>$geometry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*</a:t>
            </a:r>
            <a:r>
              <a:rPr lang="en-US" altLang="zh-TW" sz="2200" i="0" dirty="0" err="1"/>
              <a:t>Scale_Factor</a:t>
            </a:r>
            <a:endParaRPr lang="zh-TW" altLang="en-US" sz="2200" i="0" kern="1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DEF2B1-A460-CBB9-40F9-DD08AE5966E8}"/>
              </a:ext>
            </a:extLst>
          </p:cNvPr>
          <p:cNvSpPr txBox="1"/>
          <p:nvPr/>
        </p:nvSpPr>
        <p:spPr>
          <a:xfrm>
            <a:off x="456527" y="1100593"/>
            <a:ext cx="283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Global</a:t>
            </a:r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Scaling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E93712-D4E9-C8AF-CA37-7CC03359E716}"/>
              </a:ext>
            </a:extLst>
          </p:cNvPr>
          <p:cNvSpPr txBox="1"/>
          <p:nvPr/>
        </p:nvSpPr>
        <p:spPr>
          <a:xfrm>
            <a:off x="456528" y="2538137"/>
            <a:ext cx="11095392" cy="92333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200" i="0" kern="100" dirty="0">
                <a:solidFill>
                  <a:schemeClr val="accent6">
                    <a:lumMod val="75000"/>
                  </a:schemeClr>
                </a:solidFill>
                <a:effectLst/>
              </a:rPr>
              <a:t>centroid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=</a:t>
            </a:r>
            <a:r>
              <a:rPr lang="en-US" altLang="zh-TW" sz="2200" i="0" kern="100" dirty="0" err="1">
                <a:solidFill>
                  <a:srgbClr val="000000"/>
                </a:solidFill>
                <a:effectLst/>
              </a:rPr>
              <a:t>st_centroid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zh-TW" sz="2200" kern="100" dirty="0">
                <a:solidFill>
                  <a:srgbClr val="000000"/>
                </a:solidFill>
                <a:effectLst/>
              </a:rPr>
              <a:t>GEODATA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)$geometry</a:t>
            </a:r>
            <a:endParaRPr lang="zh-TW" altLang="zh-TW" sz="2200" i="0" kern="100" dirty="0">
              <a:effectLst/>
              <a:ea typeface="新細明體" panose="02020500000000000000" pitchFamily="18" charset="-120"/>
            </a:endParaRPr>
          </a:p>
          <a:p>
            <a:pPr indent="266700" latinLnBrk="1">
              <a:spcBef>
                <a:spcPts val="600"/>
              </a:spcBef>
              <a:spcAft>
                <a:spcPts val="1000"/>
              </a:spcAft>
            </a:pPr>
            <a:r>
              <a:rPr lang="en-US" altLang="zh-TW" sz="2200" kern="100" dirty="0" err="1">
                <a:solidFill>
                  <a:schemeClr val="accent5">
                    <a:lumMod val="50000"/>
                  </a:schemeClr>
                </a:solidFill>
                <a:effectLst/>
              </a:rPr>
              <a:t>GEODATA</a:t>
            </a:r>
            <a:r>
              <a:rPr lang="en-US" altLang="zh-TW" sz="2200" i="0" kern="100" dirty="0" err="1">
                <a:solidFill>
                  <a:srgbClr val="000000"/>
                </a:solidFill>
                <a:effectLst/>
              </a:rPr>
              <a:t>$geometry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=[</a:t>
            </a:r>
            <a:r>
              <a:rPr lang="en-US" altLang="zh-TW" sz="2200" kern="100" dirty="0" err="1">
                <a:solidFill>
                  <a:schemeClr val="accent5">
                    <a:lumMod val="50000"/>
                  </a:schemeClr>
                </a:solidFill>
                <a:effectLst/>
              </a:rPr>
              <a:t>GEODATA</a:t>
            </a:r>
            <a:r>
              <a:rPr lang="en-US" altLang="zh-TW" sz="2200" i="0" kern="100" dirty="0" err="1">
                <a:solidFill>
                  <a:srgbClr val="000000"/>
                </a:solidFill>
                <a:effectLst/>
              </a:rPr>
              <a:t>$geometry-</a:t>
            </a:r>
            <a:r>
              <a:rPr lang="en-US" altLang="zh-TW" sz="2200" i="0" kern="100" dirty="0" err="1">
                <a:solidFill>
                  <a:schemeClr val="accent6">
                    <a:lumMod val="75000"/>
                  </a:schemeClr>
                </a:solidFill>
                <a:effectLst/>
              </a:rPr>
              <a:t>centroid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]*</a:t>
            </a:r>
            <a:r>
              <a:rPr lang="en-US" altLang="zh-TW" sz="2200" i="0" dirty="0" err="1"/>
              <a:t>Scale_Factor</a:t>
            </a:r>
            <a:r>
              <a:rPr lang="en-US" altLang="zh-TW" sz="2200" i="0" kern="100" dirty="0" err="1">
                <a:solidFill>
                  <a:srgbClr val="000000"/>
                </a:solidFill>
                <a:effectLst/>
              </a:rPr>
              <a:t>+</a:t>
            </a:r>
            <a:r>
              <a:rPr lang="en-US" altLang="zh-TW" sz="2200" i="0" kern="100" dirty="0" err="1">
                <a:solidFill>
                  <a:schemeClr val="accent6">
                    <a:lumMod val="75000"/>
                  </a:schemeClr>
                </a:solidFill>
                <a:effectLst/>
              </a:rPr>
              <a:t>centroid</a:t>
            </a:r>
            <a:endParaRPr lang="zh-TW" altLang="zh-TW" sz="2200" i="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64642C-AF5B-E9CD-170B-4A4EBD85EE67}"/>
              </a:ext>
            </a:extLst>
          </p:cNvPr>
          <p:cNvSpPr txBox="1"/>
          <p:nvPr/>
        </p:nvSpPr>
        <p:spPr>
          <a:xfrm>
            <a:off x="456528" y="2112145"/>
            <a:ext cx="2837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Local</a:t>
            </a:r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Scaling</a:t>
            </a:r>
          </a:p>
        </p:txBody>
      </p:sp>
      <p:sp>
        <p:nvSpPr>
          <p:cNvPr id="7" name="文字方塊 5">
            <a:extLst>
              <a:ext uri="{FF2B5EF4-FFF2-40B4-BE49-F238E27FC236}">
                <a16:creationId xmlns:a16="http://schemas.microsoft.com/office/drawing/2014/main" id="{5B4CFBC1-297C-EFEE-518A-21CA3241A640}"/>
              </a:ext>
            </a:extLst>
          </p:cNvPr>
          <p:cNvSpPr txBox="1"/>
          <p:nvPr/>
        </p:nvSpPr>
        <p:spPr>
          <a:xfrm>
            <a:off x="0" y="305294"/>
            <a:ext cx="456567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Move, Rotation, Scaling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9F2643-1974-38D6-AA91-E32B6F34F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746" y="3492640"/>
            <a:ext cx="6506325" cy="328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39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5973BAC-2D8F-3659-18B8-75EA518EF5F3}"/>
              </a:ext>
            </a:extLst>
          </p:cNvPr>
          <p:cNvSpPr txBox="1"/>
          <p:nvPr/>
        </p:nvSpPr>
        <p:spPr>
          <a:xfrm>
            <a:off x="212323" y="1335589"/>
            <a:ext cx="11767353" cy="482696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global scaling 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(factor=0.5) </a:t>
            </a:r>
            <a:endParaRPr lang="en-US" altLang="zh-TW" b="1" i="1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=us_states_2163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*0.5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local scaling 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(factor=0.5)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=us_states_2163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us_states_center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)$geometry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us_states_local$geometry-us_states_center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)*0.5+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us_states_center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reset CRS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=2163)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=2163)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39</a:t>
            </a:fld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3569EC-A516-C99A-D299-F4DEC52BF5AF}"/>
              </a:ext>
            </a:extLst>
          </p:cNvPr>
          <p:cNvSpPr txBox="1"/>
          <p:nvPr/>
        </p:nvSpPr>
        <p:spPr>
          <a:xfrm>
            <a:off x="5548421" y="309697"/>
            <a:ext cx="164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Scaling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3693511-139C-51C7-78A2-C443A625C0E1}"/>
              </a:ext>
            </a:extLst>
          </p:cNvPr>
          <p:cNvSpPr txBox="1"/>
          <p:nvPr/>
        </p:nvSpPr>
        <p:spPr>
          <a:xfrm>
            <a:off x="0" y="305294"/>
            <a:ext cx="456567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Move, Rotation, Scaling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2458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2C920D5-6727-4C74-D4CC-E8971945ECCE}"/>
              </a:ext>
            </a:extLst>
          </p:cNvPr>
          <p:cNvSpPr/>
          <p:nvPr/>
        </p:nvSpPr>
        <p:spPr>
          <a:xfrm>
            <a:off x="4206704" y="6424310"/>
            <a:ext cx="1284025" cy="2590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</a:t>
            </a:fld>
            <a:endParaRPr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8B13A9-7C08-863B-9ABD-B6899409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44" y="817240"/>
            <a:ext cx="6815420" cy="60407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8CE8864-F78F-5F6F-03DA-1F6410B3B596}"/>
              </a:ext>
            </a:extLst>
          </p:cNvPr>
          <p:cNvSpPr txBox="1"/>
          <p:nvPr/>
        </p:nvSpPr>
        <p:spPr>
          <a:xfrm>
            <a:off x="7745619" y="14097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676CA47-D979-CDE2-9B91-5867D942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658" y="5938837"/>
            <a:ext cx="3849340" cy="835025"/>
          </a:xfrm>
          <a:prstGeom prst="rect">
            <a:avLst/>
          </a:prstGeom>
        </p:spPr>
      </p:pic>
      <p:sp>
        <p:nvSpPr>
          <p:cNvPr id="2" name="文字方塊 5">
            <a:extLst>
              <a:ext uri="{FF2B5EF4-FFF2-40B4-BE49-F238E27FC236}">
                <a16:creationId xmlns:a16="http://schemas.microsoft.com/office/drawing/2014/main" id="{3A13D764-CEBA-E752-88E6-073BED28C49F}"/>
              </a:ext>
            </a:extLst>
          </p:cNvPr>
          <p:cNvSpPr txBox="1"/>
          <p:nvPr/>
        </p:nvSpPr>
        <p:spPr>
          <a:xfrm>
            <a:off x="0" y="305294"/>
            <a:ext cx="496642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What is </a:t>
            </a:r>
            <a:r>
              <a:rPr lang="en-US" altLang="zh-TW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Geocomputation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09248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40</a:t>
            </a:fld>
            <a:endParaRPr lang="zh-TW" altLang="en-US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98584B1-4275-8FEE-AAD9-920A83DB3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37"/>
          <a:stretch/>
        </p:blipFill>
        <p:spPr>
          <a:xfrm>
            <a:off x="72515" y="2005445"/>
            <a:ext cx="12046970" cy="369403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E2EB87F-5C80-20B1-FC84-8BF39D0E307D}"/>
              </a:ext>
            </a:extLst>
          </p:cNvPr>
          <p:cNvSpPr txBox="1"/>
          <p:nvPr/>
        </p:nvSpPr>
        <p:spPr>
          <a:xfrm>
            <a:off x="8348663" y="5699484"/>
            <a:ext cx="2300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</a:t>
            </a:r>
            <a:endParaRPr lang="zh-TW" altLang="en-US" sz="20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44F9D1-ADE1-472A-C54F-892A03A799C9}"/>
              </a:ext>
            </a:extLst>
          </p:cNvPr>
          <p:cNvSpPr txBox="1"/>
          <p:nvPr/>
        </p:nvSpPr>
        <p:spPr>
          <a:xfrm>
            <a:off x="1995584" y="5699484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</a:t>
            </a:r>
            <a:endParaRPr lang="zh-TW" altLang="en-US" sz="20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6B240BB-C66E-A15E-FA62-7BFB53F519BF}"/>
              </a:ext>
            </a:extLst>
          </p:cNvPr>
          <p:cNvSpPr txBox="1"/>
          <p:nvPr/>
        </p:nvSpPr>
        <p:spPr>
          <a:xfrm>
            <a:off x="5548421" y="309697"/>
            <a:ext cx="164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Scaling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521A98-A78B-4FEB-8F03-28382A95A9BB}"/>
              </a:ext>
            </a:extLst>
          </p:cNvPr>
          <p:cNvSpPr txBox="1"/>
          <p:nvPr/>
        </p:nvSpPr>
        <p:spPr>
          <a:xfrm>
            <a:off x="0" y="305294"/>
            <a:ext cx="456567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Move, Rotation, Scaling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5">
            <a:extLst>
              <a:ext uri="{FF2B5EF4-FFF2-40B4-BE49-F238E27FC236}">
                <a16:creationId xmlns:a16="http://schemas.microsoft.com/office/drawing/2014/main" id="{4E3E664B-6CE6-1823-5B19-3377672CDC56}"/>
              </a:ext>
            </a:extLst>
          </p:cNvPr>
          <p:cNvSpPr txBox="1"/>
          <p:nvPr/>
        </p:nvSpPr>
        <p:spPr>
          <a:xfrm>
            <a:off x="1948488" y="1539377"/>
            <a:ext cx="283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Global</a:t>
            </a:r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Scaling</a:t>
            </a:r>
          </a:p>
        </p:txBody>
      </p:sp>
      <p:sp>
        <p:nvSpPr>
          <p:cNvPr id="8" name="文字方塊 5">
            <a:extLst>
              <a:ext uri="{FF2B5EF4-FFF2-40B4-BE49-F238E27FC236}">
                <a16:creationId xmlns:a16="http://schemas.microsoft.com/office/drawing/2014/main" id="{8AEEF730-B832-433D-7B57-5068CEF58D45}"/>
              </a:ext>
            </a:extLst>
          </p:cNvPr>
          <p:cNvSpPr txBox="1"/>
          <p:nvPr/>
        </p:nvSpPr>
        <p:spPr>
          <a:xfrm>
            <a:off x="7811559" y="1539377"/>
            <a:ext cx="283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Local</a:t>
            </a:r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37289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41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ED4893-0B45-4874-4D91-BC43D2361E7C}"/>
              </a:ext>
            </a:extLst>
          </p:cNvPr>
          <p:cNvSpPr txBox="1"/>
          <p:nvPr/>
        </p:nvSpPr>
        <p:spPr>
          <a:xfrm>
            <a:off x="5548421" y="309697"/>
            <a:ext cx="109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Area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3B9867-8397-4371-EB99-364421298609}"/>
              </a:ext>
            </a:extLst>
          </p:cNvPr>
          <p:cNvSpPr txBox="1"/>
          <p:nvPr/>
        </p:nvSpPr>
        <p:spPr>
          <a:xfrm>
            <a:off x="591878" y="1090398"/>
            <a:ext cx="11008244" cy="550407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calculate the village area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tp_vil_area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st_area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merge the area field</a:t>
            </a:r>
            <a:endParaRPr lang="zh-TW" altLang="en-US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tp_vil_area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cbind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AREA=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as.numeric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tp_vil_area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)/1000000)</a:t>
            </a:r>
          </a:p>
          <a:p>
            <a:pPr indent="266700" latinLnBrk="1"/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view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tp_vil_area</a:t>
            </a:r>
            <a:endParaRPr lang="zh-TW" altLang="en-US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tp_vil_area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[, c("VILLCODE","COUNTYNAME","TOWNNAME","VILLNAME","AREA")])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VILLCODE COUNTYNAME TOWNNAME VILLNAME       AREA                          geometry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63000080031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樟新里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0.19511016    POLYGON ((306495.2 2763784,...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63000080037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老泉里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3.77403620    POLYGON ((307616.2 2763945,...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63000080032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樟腳里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0.17889846    POLYGON ((307328.8 2764059,...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63000080041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樟文里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0.20580488    POLYGON ((306456.5 2764094,...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63000080043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樟樹里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0.07583713    POLYGON ((306717.5 2764134,...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63000080029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順興里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0.15065310    POLYGON ((307256.3 2764251,...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6D13C68-D5EE-CD0D-AC92-6AA942D84CEE}"/>
              </a:ext>
            </a:extLst>
          </p:cNvPr>
          <p:cNvCxnSpPr>
            <a:cxnSpLocks/>
          </p:cNvCxnSpPr>
          <p:nvPr/>
        </p:nvCxnSpPr>
        <p:spPr>
          <a:xfrm>
            <a:off x="9387781" y="3048000"/>
            <a:ext cx="88138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EE504FF-FED0-2BC3-DB49-7BAC6EAA5504}"/>
              </a:ext>
            </a:extLst>
          </p:cNvPr>
          <p:cNvCxnSpPr>
            <a:cxnSpLocks/>
          </p:cNvCxnSpPr>
          <p:nvPr/>
        </p:nvCxnSpPr>
        <p:spPr>
          <a:xfrm>
            <a:off x="9821953" y="2479040"/>
            <a:ext cx="0" cy="31317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EF0E01-2CB9-96E9-BA73-218B1928CFEF}"/>
              </a:ext>
            </a:extLst>
          </p:cNvPr>
          <p:cNvSpPr txBox="1"/>
          <p:nvPr/>
        </p:nvSpPr>
        <p:spPr>
          <a:xfrm>
            <a:off x="8791909" y="2078930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Convert m</a:t>
            </a:r>
            <a:r>
              <a:rPr lang="en-US" altLang="zh-TW" b="1" baseline="300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to km</a:t>
            </a:r>
            <a:r>
              <a:rPr lang="en-US" altLang="zh-TW" b="1" baseline="300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F058BB7-58C1-1DF4-C6DE-35CCB21C793E}"/>
              </a:ext>
            </a:extLst>
          </p:cNvPr>
          <p:cNvSpPr txBox="1"/>
          <p:nvPr/>
        </p:nvSpPr>
        <p:spPr>
          <a:xfrm>
            <a:off x="5890274" y="1478765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Unit: m</a:t>
            </a:r>
            <a:r>
              <a:rPr lang="en-US" altLang="zh-TW" sz="2000" baseline="30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</a:t>
            </a:r>
            <a:endParaRPr lang="zh-TW" altLang="en-US" sz="2000" baseline="30000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59BAFC-9FCC-B6FE-323D-404772FAA381}"/>
              </a:ext>
            </a:extLst>
          </p:cNvPr>
          <p:cNvSpPr txBox="1"/>
          <p:nvPr/>
        </p:nvSpPr>
        <p:spPr>
          <a:xfrm>
            <a:off x="5881104" y="207893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Convert to numeric</a:t>
            </a:r>
            <a:endParaRPr lang="zh-TW" altLang="en-US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E845F6E-F4E6-AB22-70C3-783CF0A466D5}"/>
              </a:ext>
            </a:extLst>
          </p:cNvPr>
          <p:cNvCxnSpPr>
            <a:cxnSpLocks/>
          </p:cNvCxnSpPr>
          <p:nvPr/>
        </p:nvCxnSpPr>
        <p:spPr>
          <a:xfrm>
            <a:off x="6356351" y="3048000"/>
            <a:ext cx="122661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3775A2B-9764-02FE-5FCA-67F824683D6E}"/>
              </a:ext>
            </a:extLst>
          </p:cNvPr>
          <p:cNvCxnSpPr>
            <a:cxnSpLocks/>
          </p:cNvCxnSpPr>
          <p:nvPr/>
        </p:nvCxnSpPr>
        <p:spPr>
          <a:xfrm>
            <a:off x="6930267" y="2479040"/>
            <a:ext cx="0" cy="31317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285DE89-9AAB-D0A9-18A5-F9C4B6A32A1A}"/>
              </a:ext>
            </a:extLst>
          </p:cNvPr>
          <p:cNvSpPr/>
          <p:nvPr/>
        </p:nvSpPr>
        <p:spPr>
          <a:xfrm>
            <a:off x="5453321" y="4216400"/>
            <a:ext cx="1226611" cy="2331900"/>
          </a:xfrm>
          <a:prstGeom prst="roundRect">
            <a:avLst>
              <a:gd name="adj" fmla="val 1418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93945F-3E03-9B34-843D-CC073D1B2D97}"/>
              </a:ext>
            </a:extLst>
          </p:cNvPr>
          <p:cNvSpPr txBox="1"/>
          <p:nvPr/>
        </p:nvSpPr>
        <p:spPr>
          <a:xfrm>
            <a:off x="0" y="305294"/>
            <a:ext cx="3993401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Computation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3059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33B9867-8397-4371-EB99-364421298609}"/>
              </a:ext>
            </a:extLst>
          </p:cNvPr>
          <p:cNvSpPr txBox="1"/>
          <p:nvPr/>
        </p:nvSpPr>
        <p:spPr>
          <a:xfrm>
            <a:off x="1713248" y="1089164"/>
            <a:ext cx="8765503" cy="563231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calculate the length of MRT line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st_length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merge the length field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cbind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as.numeric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view 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[, c("RAILNAME","RAILID","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")])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RAILNAME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RAILID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geometry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板南線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650000199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3893.5209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LINESTRING (293985.4 276212...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松山新店線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630000001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916.1631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 (303306.4 276817...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淡水信義線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630000002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2837.3542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 (302728.8 276943...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松山新店線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630000003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1037.3236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 (302723.9 276887...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中和新蘆線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630000004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1403.0698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 (303314.6 276964...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中和新蘆線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650000005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1322.4133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 (302024.2 276738...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42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ED4893-0B45-4874-4D91-BC43D2361E7C}"/>
              </a:ext>
            </a:extLst>
          </p:cNvPr>
          <p:cNvSpPr txBox="1"/>
          <p:nvPr/>
        </p:nvSpPr>
        <p:spPr>
          <a:xfrm>
            <a:off x="5548420" y="309697"/>
            <a:ext cx="140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Length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E845F6E-F4E6-AB22-70C3-783CF0A466D5}"/>
              </a:ext>
            </a:extLst>
          </p:cNvPr>
          <p:cNvCxnSpPr>
            <a:cxnSpLocks/>
          </p:cNvCxnSpPr>
          <p:nvPr/>
        </p:nvCxnSpPr>
        <p:spPr>
          <a:xfrm>
            <a:off x="6482041" y="3046766"/>
            <a:ext cx="131926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3775A2B-9764-02FE-5FCA-67F824683D6E}"/>
              </a:ext>
            </a:extLst>
          </p:cNvPr>
          <p:cNvCxnSpPr>
            <a:cxnSpLocks/>
          </p:cNvCxnSpPr>
          <p:nvPr/>
        </p:nvCxnSpPr>
        <p:spPr>
          <a:xfrm>
            <a:off x="7086437" y="2477806"/>
            <a:ext cx="0" cy="31317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285DE89-9AAB-D0A9-18A5-F9C4B6A32A1A}"/>
              </a:ext>
            </a:extLst>
          </p:cNvPr>
          <p:cNvSpPr/>
          <p:nvPr/>
        </p:nvSpPr>
        <p:spPr>
          <a:xfrm>
            <a:off x="4923691" y="4311955"/>
            <a:ext cx="1280160" cy="2408285"/>
          </a:xfrm>
          <a:prstGeom prst="roundRect">
            <a:avLst>
              <a:gd name="adj" fmla="val 1418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323A25-97EB-9E40-72F1-475E82647731}"/>
              </a:ext>
            </a:extLst>
          </p:cNvPr>
          <p:cNvSpPr txBox="1"/>
          <p:nvPr/>
        </p:nvSpPr>
        <p:spPr>
          <a:xfrm>
            <a:off x="0" y="305294"/>
            <a:ext cx="3993401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Computation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13">
            <a:extLst>
              <a:ext uri="{FF2B5EF4-FFF2-40B4-BE49-F238E27FC236}">
                <a16:creationId xmlns:a16="http://schemas.microsoft.com/office/drawing/2014/main" id="{6201B1EF-3A78-0784-8789-7C34B35DECF3}"/>
              </a:ext>
            </a:extLst>
          </p:cNvPr>
          <p:cNvSpPr txBox="1"/>
          <p:nvPr/>
        </p:nvSpPr>
        <p:spPr>
          <a:xfrm>
            <a:off x="6815064" y="1478765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Unit: m</a:t>
            </a:r>
            <a:r>
              <a:rPr lang="en-US" altLang="zh-TW" sz="2000" baseline="30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</a:t>
            </a:r>
            <a:endParaRPr lang="zh-TW" altLang="en-US" sz="2000" baseline="30000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14">
            <a:extLst>
              <a:ext uri="{FF2B5EF4-FFF2-40B4-BE49-F238E27FC236}">
                <a16:creationId xmlns:a16="http://schemas.microsoft.com/office/drawing/2014/main" id="{2EA9A129-55F1-61AB-E185-CD34A294E451}"/>
              </a:ext>
            </a:extLst>
          </p:cNvPr>
          <p:cNvSpPr txBox="1"/>
          <p:nvPr/>
        </p:nvSpPr>
        <p:spPr>
          <a:xfrm>
            <a:off x="5881104" y="207893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Convert to numeric</a:t>
            </a:r>
            <a:endParaRPr lang="zh-TW" altLang="en-US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6446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33B9867-8397-4371-EB99-364421298609}"/>
              </a:ext>
            </a:extLst>
          </p:cNvPr>
          <p:cNvSpPr txBox="1"/>
          <p:nvPr/>
        </p:nvSpPr>
        <p:spPr>
          <a:xfrm>
            <a:off x="513196" y="978638"/>
            <a:ext cx="11389127" cy="576055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retrieve the border of Taipei Village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24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vill_border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st_boundary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Calculate the length of each border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24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vil_peri1</a:t>
            </a:r>
            <a:r>
              <a:rPr lang="en-US" altLang="zh-TW" kern="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st_length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vill_border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merge the perimeter field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24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tp_vil_peri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cbind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as.numeric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(vil_peri1))</a:t>
            </a:r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view </a:t>
            </a:r>
            <a:r>
              <a:rPr lang="en-US" altLang="zh-TW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tp_vil_peri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[, c("VILLCODE","COUNTYNAME","TOWNNAME","VILLNAME","vil_peri1")])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=======================================================================================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VILLCODE COUNTYNAME TOWNNAME VILLNAME vil_peri1                          geometry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63000080031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樟新里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2011.373   POLYGON ((306495.2 2763784,...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63000080037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老泉里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7768.440   POLYGON ((307616.2 2763945,...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63000080032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樟腳里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2423.387   POLYGON ((307328.8 2764059,...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63000080041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樟文里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1987.279   POLYGON ((306456.5 2764094,...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63000080043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樟樹里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1104.554   POLYGON ((306717.5 2764134,...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63000080029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順興里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1838.895   POLYGON ((307256.3 2764251,...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23443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43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ED4893-0B45-4874-4D91-BC43D2361E7C}"/>
              </a:ext>
            </a:extLst>
          </p:cNvPr>
          <p:cNvSpPr txBox="1"/>
          <p:nvPr/>
        </p:nvSpPr>
        <p:spPr>
          <a:xfrm>
            <a:off x="5548421" y="309697"/>
            <a:ext cx="198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Perimeter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E845F6E-F4E6-AB22-70C3-783CF0A466D5}"/>
              </a:ext>
            </a:extLst>
          </p:cNvPr>
          <p:cNvCxnSpPr>
            <a:cxnSpLocks/>
          </p:cNvCxnSpPr>
          <p:nvPr/>
        </p:nvCxnSpPr>
        <p:spPr>
          <a:xfrm>
            <a:off x="5607939" y="3728989"/>
            <a:ext cx="131926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3775A2B-9764-02FE-5FCA-67F824683D6E}"/>
              </a:ext>
            </a:extLst>
          </p:cNvPr>
          <p:cNvCxnSpPr>
            <a:cxnSpLocks/>
          </p:cNvCxnSpPr>
          <p:nvPr/>
        </p:nvCxnSpPr>
        <p:spPr>
          <a:xfrm>
            <a:off x="6328346" y="3105546"/>
            <a:ext cx="0" cy="31317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285DE89-9AAB-D0A9-18A5-F9C4B6A32A1A}"/>
              </a:ext>
            </a:extLst>
          </p:cNvPr>
          <p:cNvSpPr/>
          <p:nvPr/>
        </p:nvSpPr>
        <p:spPr>
          <a:xfrm>
            <a:off x="5364481" y="4897818"/>
            <a:ext cx="1107439" cy="1787462"/>
          </a:xfrm>
          <a:prstGeom prst="roundRect">
            <a:avLst>
              <a:gd name="adj" fmla="val 1418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86126F3-FFA2-9A6D-D28F-8D7AEE8CA6B1}"/>
              </a:ext>
            </a:extLst>
          </p:cNvPr>
          <p:cNvSpPr txBox="1"/>
          <p:nvPr/>
        </p:nvSpPr>
        <p:spPr>
          <a:xfrm>
            <a:off x="0" y="305294"/>
            <a:ext cx="3993401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Computation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13">
            <a:extLst>
              <a:ext uri="{FF2B5EF4-FFF2-40B4-BE49-F238E27FC236}">
                <a16:creationId xmlns:a16="http://schemas.microsoft.com/office/drawing/2014/main" id="{4E30530D-66F2-F5B1-49FF-CC088E3FAA72}"/>
              </a:ext>
            </a:extLst>
          </p:cNvPr>
          <p:cNvSpPr txBox="1"/>
          <p:nvPr/>
        </p:nvSpPr>
        <p:spPr>
          <a:xfrm>
            <a:off x="4968775" y="2350249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Unit: m</a:t>
            </a:r>
            <a:r>
              <a:rPr lang="en-US" altLang="zh-TW" sz="2000" baseline="30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</a:t>
            </a:r>
            <a:endParaRPr lang="zh-TW" altLang="en-US" sz="2000" baseline="30000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14">
            <a:extLst>
              <a:ext uri="{FF2B5EF4-FFF2-40B4-BE49-F238E27FC236}">
                <a16:creationId xmlns:a16="http://schemas.microsoft.com/office/drawing/2014/main" id="{7F3D63DC-7209-251B-F0AD-5DF3EF39AAB8}"/>
              </a:ext>
            </a:extLst>
          </p:cNvPr>
          <p:cNvSpPr txBox="1"/>
          <p:nvPr/>
        </p:nvSpPr>
        <p:spPr>
          <a:xfrm>
            <a:off x="5225425" y="279571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Convert to numeric</a:t>
            </a:r>
            <a:endParaRPr lang="zh-TW" altLang="en-US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2623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44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C02A84-2DF1-FB25-309D-5E0ABC235524}"/>
              </a:ext>
            </a:extLst>
          </p:cNvPr>
          <p:cNvSpPr txBox="1"/>
          <p:nvPr/>
        </p:nvSpPr>
        <p:spPr>
          <a:xfrm>
            <a:off x="4285903" y="305294"/>
            <a:ext cx="399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Euclidean Distance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0CED25-0858-3B10-CE08-6788CD2C3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61" y="2184856"/>
            <a:ext cx="9635077" cy="3942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30A9A80-B458-790A-4368-0ACFE2481BA9}"/>
              </a:ext>
            </a:extLst>
          </p:cNvPr>
          <p:cNvSpPr txBox="1"/>
          <p:nvPr/>
        </p:nvSpPr>
        <p:spPr>
          <a:xfrm>
            <a:off x="1562014" y="1125358"/>
            <a:ext cx="9047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</a:t>
            </a: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distance between the two points is straightforward. </a:t>
            </a:r>
          </a:p>
          <a:p>
            <a:pPr algn="ctr"/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How</a:t>
            </a: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about</a:t>
            </a: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other</a:t>
            </a: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geometries?</a:t>
            </a:r>
            <a:endParaRPr lang="zh-TW" altLang="en-US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C3BE26-E4E2-CF09-45F8-5BC9DE3D2182}"/>
              </a:ext>
            </a:extLst>
          </p:cNvPr>
          <p:cNvSpPr txBox="1"/>
          <p:nvPr/>
        </p:nvSpPr>
        <p:spPr>
          <a:xfrm>
            <a:off x="2503518" y="6193336"/>
            <a:ext cx="7184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Find the nearest distance of two geometries!</a:t>
            </a:r>
          </a:p>
        </p:txBody>
      </p:sp>
      <p:sp>
        <p:nvSpPr>
          <p:cNvPr id="5" name="文字方塊 5">
            <a:extLst>
              <a:ext uri="{FF2B5EF4-FFF2-40B4-BE49-F238E27FC236}">
                <a16:creationId xmlns:a16="http://schemas.microsoft.com/office/drawing/2014/main" id="{DFBBFB49-7306-91E9-63F4-2D0921EE4F6D}"/>
              </a:ext>
            </a:extLst>
          </p:cNvPr>
          <p:cNvSpPr txBox="1"/>
          <p:nvPr/>
        </p:nvSpPr>
        <p:spPr>
          <a:xfrm>
            <a:off x="0" y="305294"/>
            <a:ext cx="3993401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Computation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85332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45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BA0FEDF-A2D0-CC5B-E9CC-73750C1F0287}"/>
              </a:ext>
            </a:extLst>
          </p:cNvPr>
          <p:cNvSpPr txBox="1"/>
          <p:nvPr/>
        </p:nvSpPr>
        <p:spPr>
          <a:xfrm>
            <a:off x="1226820" y="1114159"/>
            <a:ext cx="9738360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st_distance</a:t>
            </a:r>
            <a:r>
              <a:rPr lang="en-US" altLang="zh-TW" sz="2800" i="0" dirty="0"/>
              <a:t>(</a:t>
            </a:r>
            <a:r>
              <a:rPr lang="en-US" altLang="zh-TW" sz="2800" dirty="0"/>
              <a:t>GEODATA1</a:t>
            </a:r>
            <a:r>
              <a:rPr lang="en-US" altLang="zh-TW" sz="2800" i="0" dirty="0"/>
              <a:t>, [</a:t>
            </a:r>
            <a:r>
              <a:rPr lang="en-US" altLang="zh-TW" sz="2800" dirty="0"/>
              <a:t>GEODATA2</a:t>
            </a:r>
            <a:r>
              <a:rPr lang="en-US" altLang="zh-TW" sz="2800" i="0" dirty="0"/>
              <a:t>], </a:t>
            </a:r>
            <a:r>
              <a:rPr lang="en-US" altLang="zh-TW" sz="2800" i="0" dirty="0" err="1"/>
              <a:t>by_element</a:t>
            </a:r>
            <a:r>
              <a:rPr lang="en-US" altLang="zh-TW" sz="2800" i="0" dirty="0"/>
              <a:t>=)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B16F81F-59B4-6DD7-982C-7D63CCACC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549281"/>
              </p:ext>
            </p:extLst>
          </p:nvPr>
        </p:nvGraphicFramePr>
        <p:xfrm>
          <a:off x="737275" y="1930535"/>
          <a:ext cx="10834926" cy="25697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753452">
                  <a:extLst>
                    <a:ext uri="{9D8B030D-6E8A-4147-A177-3AD203B41FA5}">
                      <a16:colId xmlns:a16="http://schemas.microsoft.com/office/drawing/2014/main" val="117022485"/>
                    </a:ext>
                  </a:extLst>
                </a:gridCol>
                <a:gridCol w="1366599">
                  <a:extLst>
                    <a:ext uri="{9D8B030D-6E8A-4147-A177-3AD203B41FA5}">
                      <a16:colId xmlns:a16="http://schemas.microsoft.com/office/drawing/2014/main" val="3637127458"/>
                    </a:ext>
                  </a:extLst>
                </a:gridCol>
                <a:gridCol w="4714875">
                  <a:extLst>
                    <a:ext uri="{9D8B030D-6E8A-4147-A177-3AD203B41FA5}">
                      <a16:colId xmlns:a16="http://schemas.microsoft.com/office/drawing/2014/main" val="519703607"/>
                    </a:ext>
                  </a:extLst>
                </a:gridCol>
              </a:tblGrid>
              <a:tr h="373616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Function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Dist</a:t>
                      </a: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 Mat.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Meanings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6993325"/>
                  </a:ext>
                </a:extLst>
              </a:tr>
              <a:tr h="675741"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st_distance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GB" altLang="zh-TW" sz="2000" i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GEODATA1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)</a:t>
                      </a:r>
                      <a:endParaRPr lang="zh-TW" sz="32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n*n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Distance matrix of all pairs in a spatial data.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6365408"/>
                  </a:ext>
                </a:extLst>
              </a:tr>
              <a:tr h="675741"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st_distance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GB" altLang="zh-TW" sz="2000" i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GEODATA1, GEODATA2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)</a:t>
                      </a:r>
                      <a:endParaRPr lang="zh-TW" sz="32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n*k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Distance matrix of all pairs of two spatial data.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0932476"/>
                  </a:ext>
                </a:extLst>
              </a:tr>
              <a:tr h="844677"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st_distance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GB" altLang="zh-TW" sz="2000" i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GEODATA1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, </a:t>
                      </a:r>
                      <a:r>
                        <a:rPr lang="en-GB" altLang="zh-TW" sz="2000" i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GEODATA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2, 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by_element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=T)</a:t>
                      </a:r>
                      <a:endParaRPr lang="zh-TW" sz="32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1*n</a:t>
                      </a:r>
                      <a:b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</a:b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1*k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Distance matrix by row of two spatial data.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6095357"/>
                  </a:ext>
                </a:extLst>
              </a:tr>
            </a:tbl>
          </a:graphicData>
        </a:graphic>
      </p:graphicFrame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A90874D8-1217-BE59-EDDC-2381F9A95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108794"/>
              </p:ext>
            </p:extLst>
          </p:nvPr>
        </p:nvGraphicFramePr>
        <p:xfrm>
          <a:off x="737275" y="5170127"/>
          <a:ext cx="1133555" cy="1436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555">
                  <a:extLst>
                    <a:ext uri="{9D8B030D-6E8A-4147-A177-3AD203B41FA5}">
                      <a16:colId xmlns:a16="http://schemas.microsoft.com/office/drawing/2014/main" val="725810202"/>
                    </a:ext>
                  </a:extLst>
                </a:gridCol>
              </a:tblGrid>
              <a:tr h="3390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GEODATA1</a:t>
                      </a:r>
                      <a:endParaRPr lang="zh-TW" altLang="en-US" sz="1200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94368"/>
                  </a:ext>
                </a:extLst>
              </a:tr>
              <a:tr h="3390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159854"/>
                  </a:ext>
                </a:extLst>
              </a:tr>
              <a:tr h="3390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B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60839"/>
                  </a:ext>
                </a:extLst>
              </a:tr>
              <a:tr h="3390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C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5699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FDC3230-47DA-B90E-3DD0-5D619A9C5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665442"/>
              </p:ext>
            </p:extLst>
          </p:nvPr>
        </p:nvGraphicFramePr>
        <p:xfrm>
          <a:off x="1947030" y="5170127"/>
          <a:ext cx="1224123" cy="1402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4123">
                  <a:extLst>
                    <a:ext uri="{9D8B030D-6E8A-4147-A177-3AD203B41FA5}">
                      <a16:colId xmlns:a16="http://schemas.microsoft.com/office/drawing/2014/main" val="725810202"/>
                    </a:ext>
                  </a:extLst>
                </a:gridCol>
              </a:tblGrid>
              <a:tr h="3051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GEODATA2</a:t>
                      </a:r>
                      <a:endParaRPr lang="zh-TW" altLang="en-US" sz="1200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94368"/>
                  </a:ext>
                </a:extLst>
              </a:tr>
              <a:tr h="3051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X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159854"/>
                  </a:ext>
                </a:extLst>
              </a:tr>
              <a:tr h="3051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Y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60839"/>
                  </a:ext>
                </a:extLst>
              </a:tr>
              <a:tr h="3051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Z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56996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715CAA-2848-800C-B6E4-50D3BEF14221}"/>
              </a:ext>
            </a:extLst>
          </p:cNvPr>
          <p:cNvSpPr txBox="1"/>
          <p:nvPr/>
        </p:nvSpPr>
        <p:spPr>
          <a:xfrm>
            <a:off x="252274" y="23460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微軟正黑體" panose="020B0604030504040204" pitchFamily="34" charset="-120"/>
              </a:rPr>
              <a:t>①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B7AEA2-9752-3064-980B-FDA977BFB9BB}"/>
              </a:ext>
            </a:extLst>
          </p:cNvPr>
          <p:cNvSpPr txBox="1"/>
          <p:nvPr/>
        </p:nvSpPr>
        <p:spPr>
          <a:xfrm>
            <a:off x="252274" y="308632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微軟正黑體" panose="020B0604030504040204" pitchFamily="34" charset="-120"/>
              </a:rPr>
              <a:t>②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DE70B2-C8F5-6144-9D1A-CA789B2DF27F}"/>
              </a:ext>
            </a:extLst>
          </p:cNvPr>
          <p:cNvSpPr txBox="1"/>
          <p:nvPr/>
        </p:nvSpPr>
        <p:spPr>
          <a:xfrm>
            <a:off x="252274" y="379331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微軟正黑體" panose="020B0604030504040204" pitchFamily="34" charset="-120"/>
              </a:rPr>
              <a:t>③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C85963-F0AC-8D1B-1EE6-84754F93D963}"/>
              </a:ext>
            </a:extLst>
          </p:cNvPr>
          <p:cNvSpPr txBox="1"/>
          <p:nvPr/>
        </p:nvSpPr>
        <p:spPr>
          <a:xfrm>
            <a:off x="4578995" y="498556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微軟正黑體" panose="020B0604030504040204" pitchFamily="34" charset="-120"/>
              </a:rPr>
              <a:t>①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0F6517E-46FE-ABAB-2B2C-92714074495F}"/>
              </a:ext>
            </a:extLst>
          </p:cNvPr>
          <p:cNvSpPr txBox="1"/>
          <p:nvPr/>
        </p:nvSpPr>
        <p:spPr>
          <a:xfrm>
            <a:off x="8011499" y="49882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微軟正黑體" panose="020B0604030504040204" pitchFamily="34" charset="-120"/>
              </a:rPr>
              <a:t>②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85B80B4-EEDF-6964-D512-65A0E6DB911D}"/>
              </a:ext>
            </a:extLst>
          </p:cNvPr>
          <p:cNvSpPr txBox="1"/>
          <p:nvPr/>
        </p:nvSpPr>
        <p:spPr>
          <a:xfrm>
            <a:off x="10364317" y="5006658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微軟正黑體" panose="020B0604030504040204" pitchFamily="34" charset="-120"/>
              </a:rPr>
              <a:t>③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DD2C3E-737C-3FD6-1E8E-5D0C1E2221DB}"/>
              </a:ext>
            </a:extLst>
          </p:cNvPr>
          <p:cNvSpPr txBox="1"/>
          <p:nvPr/>
        </p:nvSpPr>
        <p:spPr>
          <a:xfrm>
            <a:off x="7646783" y="4706956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Pairs</a:t>
            </a:r>
            <a:endParaRPr lang="zh-TW" altLang="en-US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1E32421-D1EF-6171-2580-C08812F1A9C1}"/>
              </a:ext>
            </a:extLst>
          </p:cNvPr>
          <p:cNvSpPr txBox="1"/>
          <p:nvPr/>
        </p:nvSpPr>
        <p:spPr>
          <a:xfrm>
            <a:off x="3360883" y="5633041"/>
            <a:ext cx="8851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 A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 – B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 – C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951770F-6792-92B5-B8C1-39A55977E4FD}"/>
              </a:ext>
            </a:extLst>
          </p:cNvPr>
          <p:cNvSpPr txBox="1"/>
          <p:nvPr/>
        </p:nvSpPr>
        <p:spPr>
          <a:xfrm>
            <a:off x="4428596" y="5633041"/>
            <a:ext cx="8851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338204-3871-F023-8374-D023CE129936}"/>
              </a:ext>
            </a:extLst>
          </p:cNvPr>
          <p:cNvSpPr txBox="1"/>
          <p:nvPr/>
        </p:nvSpPr>
        <p:spPr>
          <a:xfrm>
            <a:off x="5455791" y="5633041"/>
            <a:ext cx="8739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9B348D5-C4E3-10A2-1BA3-7D6B89E95F14}"/>
              </a:ext>
            </a:extLst>
          </p:cNvPr>
          <p:cNvSpPr txBox="1"/>
          <p:nvPr/>
        </p:nvSpPr>
        <p:spPr>
          <a:xfrm>
            <a:off x="6764275" y="5633041"/>
            <a:ext cx="898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 X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 – Y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 – Z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A229520-499B-7418-CA83-C0CB97333899}"/>
              </a:ext>
            </a:extLst>
          </p:cNvPr>
          <p:cNvSpPr txBox="1"/>
          <p:nvPr/>
        </p:nvSpPr>
        <p:spPr>
          <a:xfrm>
            <a:off x="7887111" y="5633041"/>
            <a:ext cx="8322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–X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–Y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–Z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58870C7-797D-08AE-0562-DF6691CDE9FE}"/>
              </a:ext>
            </a:extLst>
          </p:cNvPr>
          <p:cNvSpPr txBox="1"/>
          <p:nvPr/>
        </p:nvSpPr>
        <p:spPr>
          <a:xfrm>
            <a:off x="8887064" y="5633041"/>
            <a:ext cx="8210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–X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–Y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–Z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AE65C54-2B97-CC75-7AB6-4C2538A45F3B}"/>
              </a:ext>
            </a:extLst>
          </p:cNvPr>
          <p:cNvSpPr txBox="1"/>
          <p:nvPr/>
        </p:nvSpPr>
        <p:spPr>
          <a:xfrm>
            <a:off x="10179452" y="5633041"/>
            <a:ext cx="95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 X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 – Y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 – Z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567130E-584D-6709-B03D-69D4035025A9}"/>
              </a:ext>
            </a:extLst>
          </p:cNvPr>
          <p:cNvCxnSpPr/>
          <p:nvPr/>
        </p:nvCxnSpPr>
        <p:spPr>
          <a:xfrm>
            <a:off x="6502468" y="5067618"/>
            <a:ext cx="0" cy="15561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FDF1FB8-569B-D8D9-6950-B8E3E3D79161}"/>
              </a:ext>
            </a:extLst>
          </p:cNvPr>
          <p:cNvCxnSpPr/>
          <p:nvPr/>
        </p:nvCxnSpPr>
        <p:spPr>
          <a:xfrm>
            <a:off x="9906068" y="5067618"/>
            <a:ext cx="0" cy="15561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2E39E78-08F4-C595-42B9-B9DFA9B5D9D2}"/>
              </a:ext>
            </a:extLst>
          </p:cNvPr>
          <p:cNvCxnSpPr>
            <a:cxnSpLocks/>
          </p:cNvCxnSpPr>
          <p:nvPr/>
        </p:nvCxnSpPr>
        <p:spPr>
          <a:xfrm flipH="1">
            <a:off x="3244666" y="5551761"/>
            <a:ext cx="822597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AAAB5F5-D607-74E8-93FC-8AA4C0E59716}"/>
              </a:ext>
            </a:extLst>
          </p:cNvPr>
          <p:cNvSpPr txBox="1"/>
          <p:nvPr/>
        </p:nvSpPr>
        <p:spPr>
          <a:xfrm>
            <a:off x="6915640" y="4183639"/>
            <a:ext cx="40495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kern="100" dirty="0">
                <a:solidFill>
                  <a:srgbClr val="FF0000"/>
                </a:solidFill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n=k </a:t>
            </a:r>
            <a:r>
              <a:rPr lang="en-US" altLang="zh-TW" sz="1400" b="1" kern="100" dirty="0">
                <a:solidFill>
                  <a:srgbClr val="FF0000"/>
                </a:solidFill>
                <a:effectLst/>
                <a:latin typeface="Georgia" panose="02040502050405020303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→ </a:t>
            </a:r>
            <a:r>
              <a:rPr lang="en-US" altLang="zh-TW" sz="1400" b="1" kern="100" dirty="0">
                <a:solidFill>
                  <a:srgbClr val="FF0000"/>
                </a:solidFill>
                <a:latin typeface="Georgia" panose="02040502050405020303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number of rows must be the same</a:t>
            </a:r>
            <a:r>
              <a:rPr lang="zh-TW" altLang="en-US" sz="1400" b="1" kern="100" dirty="0">
                <a:solidFill>
                  <a:srgbClr val="FF0000"/>
                </a:solidFill>
                <a:effectLst/>
                <a:latin typeface="Georgia" panose="02040502050405020303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！</a:t>
            </a:r>
            <a:endParaRPr lang="zh-TW" altLang="en-US" sz="1400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6122563F-F089-854A-9873-EDB6D47C4390}"/>
              </a:ext>
            </a:extLst>
          </p:cNvPr>
          <p:cNvSpPr/>
          <p:nvPr/>
        </p:nvSpPr>
        <p:spPr>
          <a:xfrm>
            <a:off x="5498592" y="3669793"/>
            <a:ext cx="1339086" cy="8168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5">
            <a:extLst>
              <a:ext uri="{FF2B5EF4-FFF2-40B4-BE49-F238E27FC236}">
                <a16:creationId xmlns:a16="http://schemas.microsoft.com/office/drawing/2014/main" id="{FB660BE4-9DF1-CFD6-C03F-8354C4E8044C}"/>
              </a:ext>
            </a:extLst>
          </p:cNvPr>
          <p:cNvSpPr txBox="1"/>
          <p:nvPr/>
        </p:nvSpPr>
        <p:spPr>
          <a:xfrm>
            <a:off x="0" y="305294"/>
            <a:ext cx="3993401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Computation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8346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46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43171D-5AD4-F19F-92C3-C07BBECCFF86}"/>
              </a:ext>
            </a:extLst>
          </p:cNvPr>
          <p:cNvSpPr txBox="1"/>
          <p:nvPr/>
        </p:nvSpPr>
        <p:spPr>
          <a:xfrm>
            <a:off x="274320" y="1439212"/>
            <a:ext cx="6059804" cy="161069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top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 station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[1:5,]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mrt_station$Zh_tw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view station name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6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動物園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"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木柵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  "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萬芳社區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萬芳醫院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辛亥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1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A9D15A-E740-AD50-1DCA-41FCE0E81990}"/>
              </a:ext>
            </a:extLst>
          </p:cNvPr>
          <p:cNvSpPr txBox="1"/>
          <p:nvPr/>
        </p:nvSpPr>
        <p:spPr>
          <a:xfrm>
            <a:off x="6504677" y="136525"/>
            <a:ext cx="5478780" cy="292387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top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bike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station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ubike_station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taipei_youbike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[1:5,]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ubike_station$StatnNm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</a:t>
            </a:r>
            <a:r>
              <a:rPr lang="en-US" altLang="zh-TW" sz="1600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view station name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6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"YouBike1.0_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捷運市政府站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(3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)"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[2] "YouBike1.0_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捷運國父紀念館站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(2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)"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[3] "YouBike1.0_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台北市政府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[4] "YouBike1.0_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市民廣場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  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[5] "YouBike1.0_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興雅國中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26AC8A-54A5-099F-AACD-E4A26A407E5E}"/>
              </a:ext>
            </a:extLst>
          </p:cNvPr>
          <p:cNvSpPr txBox="1"/>
          <p:nvPr/>
        </p:nvSpPr>
        <p:spPr>
          <a:xfrm>
            <a:off x="3218945" y="3312978"/>
            <a:ext cx="6410327" cy="332911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distance matrix of all pairs of MRT stations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st_distance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Units: [m]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[,1]      [,2]      [,3]      [,4]      [,5]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[1,]    0.0000  643.4393 1152.8001 2164.6601 2404.7191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[2,]  643.4393    0.0000  509.9757 1522.4162 1809.3231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[3,] 1152.8001  509.9757    0.0000 1012.4590 1350.5346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[4,] 2164.6601 1522.4162 1012.4590    0.0000  687.7042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[5,] 2404.7191 1809.3231 1350.5346  687.7042    0.0000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678641-8689-B89F-971A-03B8FB768465}"/>
              </a:ext>
            </a:extLst>
          </p:cNvPr>
          <p:cNvSpPr txBox="1"/>
          <p:nvPr/>
        </p:nvSpPr>
        <p:spPr>
          <a:xfrm>
            <a:off x="4658264" y="1439212"/>
            <a:ext cx="1599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GEODATA1</a:t>
            </a:r>
            <a:endParaRPr lang="zh-TW" altLang="en-US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51C1C6-DE4E-C75E-E87D-223CAF31102D}"/>
              </a:ext>
            </a:extLst>
          </p:cNvPr>
          <p:cNvSpPr txBox="1"/>
          <p:nvPr/>
        </p:nvSpPr>
        <p:spPr>
          <a:xfrm>
            <a:off x="10338955" y="99362"/>
            <a:ext cx="157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GEODATA2</a:t>
            </a:r>
            <a:endParaRPr lang="zh-TW" altLang="en-US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0BE89E-24D1-C60E-6ECB-A1D701D1AF73}"/>
              </a:ext>
            </a:extLst>
          </p:cNvPr>
          <p:cNvSpPr txBox="1"/>
          <p:nvPr/>
        </p:nvSpPr>
        <p:spPr>
          <a:xfrm>
            <a:off x="2562728" y="4958257"/>
            <a:ext cx="97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zh-TW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動物園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194C91-DAD1-D483-AE43-DADBC513AD25}"/>
              </a:ext>
            </a:extLst>
          </p:cNvPr>
          <p:cNvSpPr txBox="1"/>
          <p:nvPr/>
        </p:nvSpPr>
        <p:spPr>
          <a:xfrm>
            <a:off x="2562728" y="5296811"/>
            <a:ext cx="97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木柵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054657-663E-2139-AEA6-5DBC093C12A7}"/>
              </a:ext>
            </a:extLst>
          </p:cNvPr>
          <p:cNvSpPr txBox="1"/>
          <p:nvPr/>
        </p:nvSpPr>
        <p:spPr>
          <a:xfrm>
            <a:off x="2400299" y="5640086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萬芳社區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55113EE-1971-20AC-85E3-F0130C8EA76E}"/>
              </a:ext>
            </a:extLst>
          </p:cNvPr>
          <p:cNvSpPr txBox="1"/>
          <p:nvPr/>
        </p:nvSpPr>
        <p:spPr>
          <a:xfrm>
            <a:off x="2409955" y="5975623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萬芳醫院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52F1E2-DE9F-D74F-3DEF-CA0D316B9D6D}"/>
              </a:ext>
            </a:extLst>
          </p:cNvPr>
          <p:cNvSpPr txBox="1"/>
          <p:nvPr/>
        </p:nvSpPr>
        <p:spPr>
          <a:xfrm>
            <a:off x="2400298" y="6316950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辛亥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1DD06F2-CDD4-9AD2-77B0-DF8E48402690}"/>
              </a:ext>
            </a:extLst>
          </p:cNvPr>
          <p:cNvSpPr txBox="1"/>
          <p:nvPr/>
        </p:nvSpPr>
        <p:spPr>
          <a:xfrm>
            <a:off x="4658264" y="4445812"/>
            <a:ext cx="97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動物園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23F8BA7-2827-8B57-90F5-BBFD7A2848E9}"/>
              </a:ext>
            </a:extLst>
          </p:cNvPr>
          <p:cNvSpPr txBox="1"/>
          <p:nvPr/>
        </p:nvSpPr>
        <p:spPr>
          <a:xfrm>
            <a:off x="5804105" y="4445811"/>
            <a:ext cx="646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木柵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414986-0CA0-479F-8F5A-DB2165E8A2E6}"/>
              </a:ext>
            </a:extLst>
          </p:cNvPr>
          <p:cNvSpPr txBox="1"/>
          <p:nvPr/>
        </p:nvSpPr>
        <p:spPr>
          <a:xfrm>
            <a:off x="6433183" y="4445812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萬芳社區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A0C9-EDA5-AB5B-B6D5-0831AB91DD31}"/>
              </a:ext>
            </a:extLst>
          </p:cNvPr>
          <p:cNvSpPr txBox="1"/>
          <p:nvPr/>
        </p:nvSpPr>
        <p:spPr>
          <a:xfrm>
            <a:off x="7423333" y="4445812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萬芳醫院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31B5661-362C-EA12-2B8C-141DA833AFF4}"/>
              </a:ext>
            </a:extLst>
          </p:cNvPr>
          <p:cNvSpPr txBox="1"/>
          <p:nvPr/>
        </p:nvSpPr>
        <p:spPr>
          <a:xfrm>
            <a:off x="8765986" y="4445810"/>
            <a:ext cx="646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辛亥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5">
            <a:extLst>
              <a:ext uri="{FF2B5EF4-FFF2-40B4-BE49-F238E27FC236}">
                <a16:creationId xmlns:a16="http://schemas.microsoft.com/office/drawing/2014/main" id="{9086B207-946A-DB1F-EA9E-5B88C941A19B}"/>
              </a:ext>
            </a:extLst>
          </p:cNvPr>
          <p:cNvSpPr txBox="1"/>
          <p:nvPr/>
        </p:nvSpPr>
        <p:spPr>
          <a:xfrm>
            <a:off x="0" y="305294"/>
            <a:ext cx="3993401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Computation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0917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47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28CCEB-9810-1537-A1E2-339A6B7C1F86}"/>
              </a:ext>
            </a:extLst>
          </p:cNvPr>
          <p:cNvSpPr txBox="1"/>
          <p:nvPr/>
        </p:nvSpPr>
        <p:spPr>
          <a:xfrm>
            <a:off x="3365499" y="758434"/>
            <a:ext cx="6661727" cy="3672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distance matrix of all pairs of MRT and bike stations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st_distance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ubike_station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Units: [m]</a:t>
            </a:r>
          </a:p>
          <a:p>
            <a:pPr indent="306070" latinLnBrk="1">
              <a:spcAft>
                <a:spcPts val="1000"/>
              </a:spcAft>
            </a:pPr>
            <a:endParaRPr lang="en-US" altLang="zh-TW" sz="1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[,1]     [,2]     [,3]     [,4]     [,5]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[1,] 4867.336 5263.475 4617.887 4534.858 4387.414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[2,] 4749.977 5021.322 4454.619 4326.176 4268.841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[3,] 4684.122 4849.006 4355.038 4190.555 4208.854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[4,] 4706.385 4645.375 4321.432 4089.292 4261.131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[5,] 4071.706 3965.509 3675.055 3429.007 3639.862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1104F6-8EC7-7924-573F-2A296B061EBC}"/>
              </a:ext>
            </a:extLst>
          </p:cNvPr>
          <p:cNvSpPr txBox="1"/>
          <p:nvPr/>
        </p:nvSpPr>
        <p:spPr>
          <a:xfrm>
            <a:off x="2791417" y="2768218"/>
            <a:ext cx="97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zh-TW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動物園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2CDBCE-376C-C5E5-C932-05736F8CCAC8}"/>
              </a:ext>
            </a:extLst>
          </p:cNvPr>
          <p:cNvSpPr txBox="1"/>
          <p:nvPr/>
        </p:nvSpPr>
        <p:spPr>
          <a:xfrm>
            <a:off x="2791417" y="3106772"/>
            <a:ext cx="97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木柵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0ED7A9-55EA-46FE-18E1-66AFF5A2E47C}"/>
              </a:ext>
            </a:extLst>
          </p:cNvPr>
          <p:cNvSpPr txBox="1"/>
          <p:nvPr/>
        </p:nvSpPr>
        <p:spPr>
          <a:xfrm>
            <a:off x="2640269" y="3450047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萬芳社區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8671C9-93CB-7C84-8792-B6F27CE8E515}"/>
              </a:ext>
            </a:extLst>
          </p:cNvPr>
          <p:cNvSpPr txBox="1"/>
          <p:nvPr/>
        </p:nvSpPr>
        <p:spPr>
          <a:xfrm>
            <a:off x="2640269" y="3783636"/>
            <a:ext cx="1142060" cy="309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萬芳醫院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49A882-503E-2AA8-95A4-C32847B6EC33}"/>
              </a:ext>
            </a:extLst>
          </p:cNvPr>
          <p:cNvSpPr txBox="1"/>
          <p:nvPr/>
        </p:nvSpPr>
        <p:spPr>
          <a:xfrm>
            <a:off x="2658733" y="4126911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辛亥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2EAD4A2-7C0E-67A0-7B40-EC76D3DE9E40}"/>
              </a:ext>
            </a:extLst>
          </p:cNvPr>
          <p:cNvSpPr txBox="1"/>
          <p:nvPr/>
        </p:nvSpPr>
        <p:spPr>
          <a:xfrm>
            <a:off x="4071037" y="1950384"/>
            <a:ext cx="143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捷運市政府站</a:t>
            </a:r>
            <a:br>
              <a:rPr lang="en-US" altLang="zh-TW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(3</a:t>
            </a:r>
            <a:r>
              <a:rPr lang="zh-TW" altLang="en-US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5B6A0CB-334B-3A2F-7C57-C51A2EC28B61}"/>
              </a:ext>
            </a:extLst>
          </p:cNvPr>
          <p:cNvSpPr txBox="1"/>
          <p:nvPr/>
        </p:nvSpPr>
        <p:spPr>
          <a:xfrm>
            <a:off x="5243861" y="1950384"/>
            <a:ext cx="16398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捷運國父紀念館站</a:t>
            </a:r>
            <a:r>
              <a:rPr lang="en-US" altLang="zh-TW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(2</a:t>
            </a:r>
            <a:r>
              <a:rPr lang="zh-TW" altLang="en-US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19332E-70FA-855D-C836-C6E7957EABCF}"/>
              </a:ext>
            </a:extLst>
          </p:cNvPr>
          <p:cNvSpPr txBox="1"/>
          <p:nvPr/>
        </p:nvSpPr>
        <p:spPr>
          <a:xfrm>
            <a:off x="6671105" y="1950384"/>
            <a:ext cx="91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台北</a:t>
            </a:r>
            <a:br>
              <a:rPr lang="en-US" altLang="zh-TW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市政府</a:t>
            </a:r>
            <a:endParaRPr lang="zh-TW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512B8C2-E613-67E0-B6DC-8EE54BF23C95}"/>
              </a:ext>
            </a:extLst>
          </p:cNvPr>
          <p:cNvSpPr txBox="1"/>
          <p:nvPr/>
        </p:nvSpPr>
        <p:spPr>
          <a:xfrm>
            <a:off x="7358822" y="1950384"/>
            <a:ext cx="91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市民</a:t>
            </a:r>
            <a:br>
              <a:rPr lang="en-US" altLang="zh-TW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廣場</a:t>
            </a:r>
            <a:endParaRPr lang="zh-TW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75F3635-EB07-AE8A-95B8-D3D296CD1937}"/>
              </a:ext>
            </a:extLst>
          </p:cNvPr>
          <p:cNvSpPr txBox="1"/>
          <p:nvPr/>
        </p:nvSpPr>
        <p:spPr>
          <a:xfrm>
            <a:off x="8232535" y="1950384"/>
            <a:ext cx="91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興雅</a:t>
            </a:r>
            <a:endParaRPr lang="en-US" altLang="zh-TW" sz="1400" b="1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4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國中</a:t>
            </a:r>
            <a:endParaRPr lang="zh-TW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F9BBA54-DCCC-6D30-3CCE-65AF3E8DC477}"/>
              </a:ext>
            </a:extLst>
          </p:cNvPr>
          <p:cNvSpPr txBox="1"/>
          <p:nvPr/>
        </p:nvSpPr>
        <p:spPr>
          <a:xfrm>
            <a:off x="2798060" y="4767498"/>
            <a:ext cx="7592849" cy="167225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distance matrix of all pairs of MRT and bike stations (by row)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st_distance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ubike_station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by_element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=T)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Units: [m]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4867.336 5021.322 4355.038 4089.292 3639.862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9F6ECEB-E3CB-1BF2-0B86-334CA3577570}"/>
              </a:ext>
            </a:extLst>
          </p:cNvPr>
          <p:cNvCxnSpPr>
            <a:cxnSpLocks/>
          </p:cNvCxnSpPr>
          <p:nvPr/>
        </p:nvCxnSpPr>
        <p:spPr>
          <a:xfrm>
            <a:off x="4518277" y="2806414"/>
            <a:ext cx="4424555" cy="1577983"/>
          </a:xfrm>
          <a:prstGeom prst="line">
            <a:avLst/>
          </a:prstGeom>
          <a:ln w="215900">
            <a:solidFill>
              <a:schemeClr val="accent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972C281-70D3-8047-F496-E4A9EAB04035}"/>
              </a:ext>
            </a:extLst>
          </p:cNvPr>
          <p:cNvCxnSpPr>
            <a:cxnSpLocks/>
          </p:cNvCxnSpPr>
          <p:nvPr/>
        </p:nvCxnSpPr>
        <p:spPr>
          <a:xfrm>
            <a:off x="8942832" y="4384397"/>
            <a:ext cx="1353312" cy="492403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375A6615-389F-70F2-26D1-CAB9FACE0561}"/>
              </a:ext>
            </a:extLst>
          </p:cNvPr>
          <p:cNvCxnSpPr>
            <a:cxnSpLocks/>
          </p:cNvCxnSpPr>
          <p:nvPr/>
        </p:nvCxnSpPr>
        <p:spPr>
          <a:xfrm flipH="1" flipV="1">
            <a:off x="10296144" y="4872399"/>
            <a:ext cx="6480" cy="137083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7A4BD55-9E85-A98A-E103-683517F7843C}"/>
              </a:ext>
            </a:extLst>
          </p:cNvPr>
          <p:cNvCxnSpPr>
            <a:cxnSpLocks/>
          </p:cNvCxnSpPr>
          <p:nvPr/>
        </p:nvCxnSpPr>
        <p:spPr>
          <a:xfrm>
            <a:off x="9010650" y="6243233"/>
            <a:ext cx="1289694" cy="0"/>
          </a:xfrm>
          <a:prstGeom prst="line">
            <a:avLst/>
          </a:prstGeom>
          <a:ln w="19050">
            <a:solidFill>
              <a:srgbClr val="00206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5">
            <a:extLst>
              <a:ext uri="{FF2B5EF4-FFF2-40B4-BE49-F238E27FC236}">
                <a16:creationId xmlns:a16="http://schemas.microsoft.com/office/drawing/2014/main" id="{ACEE1D8B-29A9-974C-4AA7-AEA6CD6DDF5B}"/>
              </a:ext>
            </a:extLst>
          </p:cNvPr>
          <p:cNvSpPr txBox="1"/>
          <p:nvPr/>
        </p:nvSpPr>
        <p:spPr>
          <a:xfrm>
            <a:off x="0" y="305294"/>
            <a:ext cx="3993401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Computation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2237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48</a:t>
            </a:fld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9608DC-801B-C5E4-85C1-790B3C1E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8" y="1235761"/>
            <a:ext cx="5461808" cy="372326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FDA2C20-1E7B-C802-3DCC-2F9C30D8AA1E}"/>
              </a:ext>
            </a:extLst>
          </p:cNvPr>
          <p:cNvSpPr txBox="1"/>
          <p:nvPr/>
        </p:nvSpPr>
        <p:spPr>
          <a:xfrm>
            <a:off x="6284610" y="1929942"/>
            <a:ext cx="52186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Find the nearest </a:t>
            </a:r>
            <a:r>
              <a:rPr lang="en-GB" altLang="zh-TW" sz="2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Search Node </a:t>
            </a:r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for each </a:t>
            </a:r>
            <a:r>
              <a:rPr lang="en-GB" altLang="zh-TW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Target Node</a:t>
            </a:r>
            <a:endParaRPr lang="en-GB" altLang="zh-TW" sz="2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  <a:p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endParaRPr lang="zh-TW" altLang="en-US" sz="2000" b="1" dirty="0">
              <a:solidFill>
                <a:srgbClr val="0070C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652AEB5-2D6D-6A74-3B1A-C53138516390}"/>
              </a:ext>
            </a:extLst>
          </p:cNvPr>
          <p:cNvSpPr txBox="1"/>
          <p:nvPr/>
        </p:nvSpPr>
        <p:spPr>
          <a:xfrm>
            <a:off x="6284611" y="2688641"/>
            <a:ext cx="910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e.g.,</a:t>
            </a:r>
            <a:endParaRPr lang="zh-TW" altLang="en-US" sz="2400" b="1" dirty="0">
              <a:solidFill>
                <a:srgbClr val="0070C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88FF62-6A24-F759-1D7F-DD03AC06EF3F}"/>
              </a:ext>
            </a:extLst>
          </p:cNvPr>
          <p:cNvSpPr txBox="1"/>
          <p:nvPr/>
        </p:nvSpPr>
        <p:spPr>
          <a:xfrm>
            <a:off x="6288597" y="3202961"/>
            <a:ext cx="5461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 nearest search node of 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TN</a:t>
            </a:r>
            <a:r>
              <a:rPr lang="en-US" altLang="zh-TW" sz="2000" b="1" baseline="-25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is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SN</a:t>
            </a:r>
            <a:r>
              <a:rPr lang="en-US" altLang="zh-TW" sz="2000" b="1" baseline="-25000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  <a:endParaRPr lang="zh-TW" altLang="en-US" sz="2000" b="1" baseline="-25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54949F3-4E54-AB60-D63E-B528958B6D32}"/>
              </a:ext>
            </a:extLst>
          </p:cNvPr>
          <p:cNvSpPr txBox="1"/>
          <p:nvPr/>
        </p:nvSpPr>
        <p:spPr>
          <a:xfrm>
            <a:off x="2120926" y="5194360"/>
            <a:ext cx="7781610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st_nearest_feature</a:t>
            </a:r>
            <a:r>
              <a:rPr lang="en-US" altLang="zh-TW" i="0" dirty="0"/>
              <a:t>(</a:t>
            </a:r>
            <a:r>
              <a:rPr lang="en-GB" altLang="zh-TW" b="1" i="0" dirty="0">
                <a:solidFill>
                  <a:schemeClr val="accent6">
                    <a:lumMod val="75000"/>
                  </a:schemeClr>
                </a:solidFill>
              </a:rPr>
              <a:t>Target Node</a:t>
            </a:r>
            <a:r>
              <a:rPr lang="en-US" altLang="zh-TW" i="0" dirty="0"/>
              <a:t>, </a:t>
            </a:r>
            <a:r>
              <a:rPr lang="en-GB" altLang="zh-TW" i="0" dirty="0">
                <a:solidFill>
                  <a:srgbClr val="0070C0"/>
                </a:solidFill>
              </a:rPr>
              <a:t>Search Node</a:t>
            </a:r>
            <a:r>
              <a:rPr lang="en-US" altLang="zh-TW" i="0" dirty="0"/>
              <a:t>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AF5A00-19A6-3A18-E028-885DF21B71F2}"/>
              </a:ext>
            </a:extLst>
          </p:cNvPr>
          <p:cNvSpPr txBox="1"/>
          <p:nvPr/>
        </p:nvSpPr>
        <p:spPr>
          <a:xfrm>
            <a:off x="1467987" y="5845770"/>
            <a:ext cx="92560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Retrieve the index of the nearest </a:t>
            </a:r>
            <a:r>
              <a:rPr lang="en-GB" altLang="zh-TW" sz="2200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Search Node </a:t>
            </a:r>
            <a:r>
              <a:rPr lang="en-US" altLang="zh-TW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of each </a:t>
            </a:r>
            <a:r>
              <a:rPr lang="en-GB" altLang="zh-TW" sz="22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Target Node</a:t>
            </a:r>
            <a:r>
              <a:rPr lang="en-GB" altLang="zh-TW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endParaRPr lang="zh-TW" alt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E7FDC4-1B8E-95D1-1EF7-2F117660AB35}"/>
              </a:ext>
            </a:extLst>
          </p:cNvPr>
          <p:cNvSpPr txBox="1"/>
          <p:nvPr/>
        </p:nvSpPr>
        <p:spPr>
          <a:xfrm>
            <a:off x="0" y="305294"/>
            <a:ext cx="326884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Nearest Analysis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525E9-A519-5C8D-56AF-FA4A184E0171}"/>
              </a:ext>
            </a:extLst>
          </p:cNvPr>
          <p:cNvSpPr txBox="1"/>
          <p:nvPr/>
        </p:nvSpPr>
        <p:spPr>
          <a:xfrm>
            <a:off x="217618" y="1649344"/>
            <a:ext cx="180049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Target Node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39B8E-C377-4E4F-C0EC-7DC59779D4EB}"/>
              </a:ext>
            </a:extLst>
          </p:cNvPr>
          <p:cNvSpPr txBox="1"/>
          <p:nvPr/>
        </p:nvSpPr>
        <p:spPr>
          <a:xfrm>
            <a:off x="4046182" y="4155480"/>
            <a:ext cx="18533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Search Node</a:t>
            </a:r>
          </a:p>
        </p:txBody>
      </p:sp>
      <p:sp>
        <p:nvSpPr>
          <p:cNvPr id="14" name="文字方塊 7">
            <a:extLst>
              <a:ext uri="{FF2B5EF4-FFF2-40B4-BE49-F238E27FC236}">
                <a16:creationId xmlns:a16="http://schemas.microsoft.com/office/drawing/2014/main" id="{90BEA66D-9551-56F9-B627-9F94E226F12A}"/>
              </a:ext>
            </a:extLst>
          </p:cNvPr>
          <p:cNvSpPr txBox="1"/>
          <p:nvPr/>
        </p:nvSpPr>
        <p:spPr>
          <a:xfrm>
            <a:off x="6288597" y="3567522"/>
            <a:ext cx="5461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 nearest search node of 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TN</a:t>
            </a:r>
            <a:r>
              <a:rPr lang="en-US" altLang="zh-TW" sz="2000" b="1" baseline="-25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5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is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SN</a:t>
            </a:r>
            <a:r>
              <a:rPr lang="en-US" altLang="zh-TW" sz="2000" b="1" baseline="-25000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endParaRPr lang="zh-TW" altLang="en-US" sz="2000" b="1" baseline="-25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1825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49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F9F2A79-CD32-E82A-E691-AB421E16875D}"/>
              </a:ext>
            </a:extLst>
          </p:cNvPr>
          <p:cNvSpPr txBox="1"/>
          <p:nvPr/>
        </p:nvSpPr>
        <p:spPr>
          <a:xfrm>
            <a:off x="1080770" y="1139434"/>
            <a:ext cx="10030460" cy="12977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the nearest MRT station of each bike station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ubike_nearest_mrt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st_nearest_feature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b="1" kern="100" dirty="0" err="1">
                <a:solidFill>
                  <a:srgbClr val="548235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taipei_youbike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b="1" kern="1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116 115 116  26  25  26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14A6B6-EA74-F676-E5F3-DE849823942F}"/>
              </a:ext>
            </a:extLst>
          </p:cNvPr>
          <p:cNvSpPr txBox="1"/>
          <p:nvPr/>
        </p:nvSpPr>
        <p:spPr>
          <a:xfrm>
            <a:off x="5785966" y="1992040"/>
            <a:ext cx="24907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TW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Target Node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3E3B8E-1D89-0022-A7C8-D85022AB561B}"/>
              </a:ext>
            </a:extLst>
          </p:cNvPr>
          <p:cNvSpPr txBox="1"/>
          <p:nvPr/>
        </p:nvSpPr>
        <p:spPr>
          <a:xfrm>
            <a:off x="8458019" y="1992040"/>
            <a:ext cx="1848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Search Node</a:t>
            </a:r>
            <a:endParaRPr lang="zh-TW" altLang="en-US" sz="2000" b="1" dirty="0">
              <a:solidFill>
                <a:srgbClr val="0070C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0E652-4D8F-E7B9-059D-C7DB95239D8A}"/>
              </a:ext>
            </a:extLst>
          </p:cNvPr>
          <p:cNvSpPr/>
          <p:nvPr/>
        </p:nvSpPr>
        <p:spPr>
          <a:xfrm>
            <a:off x="2194560" y="2118360"/>
            <a:ext cx="457200" cy="318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4834A95-E3BB-319C-86E9-35373A8FB4F5}"/>
              </a:ext>
            </a:extLst>
          </p:cNvPr>
          <p:cNvCxnSpPr>
            <a:cxnSpLocks/>
          </p:cNvCxnSpPr>
          <p:nvPr/>
        </p:nvCxnSpPr>
        <p:spPr>
          <a:xfrm>
            <a:off x="2411730" y="2781300"/>
            <a:ext cx="5524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889E6FC-A4B4-439F-2255-18C45531BC36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423160" y="2437225"/>
            <a:ext cx="0" cy="34788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2DD38D3-F303-DF48-AEB6-39CB2DA1534C}"/>
              </a:ext>
            </a:extLst>
          </p:cNvPr>
          <p:cNvSpPr txBox="1"/>
          <p:nvPr/>
        </p:nvSpPr>
        <p:spPr>
          <a:xfrm>
            <a:off x="2975611" y="2565856"/>
            <a:ext cx="8443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 index of the nearest </a:t>
            </a:r>
            <a:r>
              <a:rPr lang="en-US" altLang="zh-TW" sz="2000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search node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of the first </a:t>
            </a:r>
            <a:r>
              <a:rPr lang="en-US" altLang="zh-TW" sz="2000" dirty="0">
                <a:solidFill>
                  <a:srgbClr val="548235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target node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is 116.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15F024A-43F2-8446-9BE4-F42336544701}"/>
              </a:ext>
            </a:extLst>
          </p:cNvPr>
          <p:cNvSpPr txBox="1"/>
          <p:nvPr/>
        </p:nvSpPr>
        <p:spPr>
          <a:xfrm>
            <a:off x="677545" y="3519678"/>
            <a:ext cx="10836910" cy="262123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attach all the attributes based on index and remove the geometry</a:t>
            </a:r>
          </a:p>
          <a:p>
            <a:pPr indent="266700" latinLnBrk="1">
              <a:spcAft>
                <a:spcPts val="3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nearest_mrt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ubike_nearest_mrt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c("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StationID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Zh_tw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")]%&gt;%</a:t>
            </a:r>
            <a:endParaRPr lang="en-US" altLang="zh-TW" sz="18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		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st_drop_geometry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merge 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taipei_youbike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nearest_mrt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3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ubike_nearest_mrt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cbind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taipei_youbike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[, c("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SttnUID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StatnNm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")],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nearest_mrt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)%&gt;%</a:t>
            </a:r>
            <a:endParaRPr lang="en-US" altLang="zh-TW" sz="18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st_drop_geometry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FE12AAB-71EA-4F2C-D12E-508CFEF03C28}"/>
              </a:ext>
            </a:extLst>
          </p:cNvPr>
          <p:cNvCxnSpPr>
            <a:cxnSpLocks/>
          </p:cNvCxnSpPr>
          <p:nvPr/>
        </p:nvCxnSpPr>
        <p:spPr>
          <a:xfrm>
            <a:off x="5988366" y="4267200"/>
            <a:ext cx="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A347C98-092A-30C0-8AD7-CCADAA001B0F}"/>
              </a:ext>
            </a:extLst>
          </p:cNvPr>
          <p:cNvCxnSpPr/>
          <p:nvPr/>
        </p:nvCxnSpPr>
        <p:spPr>
          <a:xfrm>
            <a:off x="4926330" y="4267200"/>
            <a:ext cx="21050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81499DC-0CAC-B702-7C62-3E2604B2FBCF}"/>
              </a:ext>
            </a:extLst>
          </p:cNvPr>
          <p:cNvSpPr txBox="1"/>
          <p:nvPr/>
        </p:nvSpPr>
        <p:spPr>
          <a:xfrm>
            <a:off x="4811551" y="4495800"/>
            <a:ext cx="23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索引值 </a:t>
            </a:r>
            <a:r>
              <a:rPr lang="en-US" altLang="zh-TW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選取的橫列</a:t>
            </a:r>
            <a:r>
              <a:rPr lang="en-US" altLang="zh-TW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  <a:endParaRPr lang="zh-TW" altLang="en-US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5">
            <a:extLst>
              <a:ext uri="{FF2B5EF4-FFF2-40B4-BE49-F238E27FC236}">
                <a16:creationId xmlns:a16="http://schemas.microsoft.com/office/drawing/2014/main" id="{90119A4C-1474-67C5-BC03-61C5D0402D1D}"/>
              </a:ext>
            </a:extLst>
          </p:cNvPr>
          <p:cNvSpPr txBox="1"/>
          <p:nvPr/>
        </p:nvSpPr>
        <p:spPr>
          <a:xfrm>
            <a:off x="0" y="305294"/>
            <a:ext cx="326884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Nearest Analysis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404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1658EC-AFE3-C714-D9FF-54A84CB28284}"/>
              </a:ext>
            </a:extLst>
          </p:cNvPr>
          <p:cNvSpPr txBox="1"/>
          <p:nvPr/>
        </p:nvSpPr>
        <p:spPr>
          <a:xfrm>
            <a:off x="1606180" y="1909357"/>
            <a:ext cx="9254859" cy="12413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use 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to merge </a:t>
            </a:r>
            <a:r>
              <a:rPr lang="en-US" altLang="zh-TW" sz="2000" b="1" i="1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twp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spatial data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Error: y should not have class sf; for spatial joins, use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endParaRPr lang="zh-TW" altLang="zh-TW" sz="2400" kern="100" dirty="0">
              <a:solidFill>
                <a:srgbClr val="FF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CF2A620-16E0-DE49-8029-BC61FF2F8FA4}"/>
              </a:ext>
            </a:extLst>
          </p:cNvPr>
          <p:cNvSpPr txBox="1"/>
          <p:nvPr/>
        </p:nvSpPr>
        <p:spPr>
          <a:xfrm>
            <a:off x="357318" y="1185897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8FA21-BE94-3EA5-D905-E34E9E09A51A}"/>
              </a:ext>
            </a:extLst>
          </p:cNvPr>
          <p:cNvSpPr txBox="1"/>
          <p:nvPr/>
        </p:nvSpPr>
        <p:spPr>
          <a:xfrm>
            <a:off x="2796973" y="4396087"/>
            <a:ext cx="6182360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GEODATA1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GEODATA2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join=, left=)</a:t>
            </a:r>
            <a:endParaRPr lang="zh-TW" altLang="zh-TW" sz="24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832AF0-1A26-1B54-B6B0-12571F2039FC}"/>
              </a:ext>
            </a:extLst>
          </p:cNvPr>
          <p:cNvSpPr txBox="1"/>
          <p:nvPr/>
        </p:nvSpPr>
        <p:spPr>
          <a:xfrm>
            <a:off x="3667135" y="3298812"/>
            <a:ext cx="5362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TW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left_join</a:t>
            </a:r>
            <a:r>
              <a:rPr lang="en-GB" altLang="zh-TW" sz="2000" b="1" dirty="0">
                <a:solidFill>
                  <a:srgbClr val="FF000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 </a:t>
            </a:r>
            <a:r>
              <a:rPr lang="en-GB" altLang="zh-TW" sz="2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cannot merge two spatial data!</a:t>
            </a:r>
            <a:endParaRPr lang="en-GB" altLang="zh-TW" sz="2000" dirty="0">
              <a:solidFill>
                <a:srgbClr val="FF0000"/>
              </a:solidFill>
              <a:latin typeface="Consolas" panose="020B0609020204030204" pitchFamily="49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9943433-548C-D1BA-7B29-433F8C05A305}"/>
              </a:ext>
            </a:extLst>
          </p:cNvPr>
          <p:cNvCxnSpPr>
            <a:cxnSpLocks/>
          </p:cNvCxnSpPr>
          <p:nvPr/>
        </p:nvCxnSpPr>
        <p:spPr>
          <a:xfrm flipH="1">
            <a:off x="2796973" y="4796197"/>
            <a:ext cx="1997847" cy="42930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D91FCE-6800-99A7-6B17-FF3E42B02C02}"/>
              </a:ext>
            </a:extLst>
          </p:cNvPr>
          <p:cNvSpPr txBox="1"/>
          <p:nvPr/>
        </p:nvSpPr>
        <p:spPr>
          <a:xfrm>
            <a:off x="1136875" y="5228853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Retain all the spatial data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064C9B-83E9-FE87-9D2C-BAAB4E2FCC08}"/>
              </a:ext>
            </a:extLst>
          </p:cNvPr>
          <p:cNvSpPr txBox="1"/>
          <p:nvPr/>
        </p:nvSpPr>
        <p:spPr>
          <a:xfrm>
            <a:off x="4399841" y="5225505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Only retain the attributes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40667F6-FA69-9A6E-AFFE-160BF8C67AB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994990" y="4796197"/>
            <a:ext cx="238619" cy="42930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EBE6E93-A608-1D67-C421-FA537E5852BF}"/>
              </a:ext>
            </a:extLst>
          </p:cNvPr>
          <p:cNvSpPr txBox="1"/>
          <p:nvPr/>
        </p:nvSpPr>
        <p:spPr>
          <a:xfrm>
            <a:off x="7642897" y="5849695"/>
            <a:ext cx="3218137" cy="36933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st_intersects</a:t>
            </a:r>
            <a:r>
              <a:rPr lang="zh-TW" altLang="en-US" sz="1800" i="1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1800" i="1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default</a:t>
            </a:r>
            <a:r>
              <a:rPr lang="zh-TW" altLang="en-US" sz="1800" i="1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zh-TW" altLang="en-US" i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99A8C39-662D-96C5-3E75-CBD54DAB1E49}"/>
              </a:ext>
            </a:extLst>
          </p:cNvPr>
          <p:cNvCxnSpPr>
            <a:cxnSpLocks/>
          </p:cNvCxnSpPr>
          <p:nvPr/>
        </p:nvCxnSpPr>
        <p:spPr>
          <a:xfrm>
            <a:off x="7850403" y="4796197"/>
            <a:ext cx="0" cy="10534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BBBE99A-ADBB-0132-5A48-47FFBB99C74F}"/>
              </a:ext>
            </a:extLst>
          </p:cNvPr>
          <p:cNvSpPr txBox="1"/>
          <p:nvPr/>
        </p:nvSpPr>
        <p:spPr>
          <a:xfrm>
            <a:off x="7590138" y="6225137"/>
            <a:ext cx="3218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Use intersect to join data</a:t>
            </a:r>
            <a:endParaRPr lang="zh-TW" altLang="en-US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F7F10DB-2737-AE37-058A-BFA89570BBCF}"/>
              </a:ext>
            </a:extLst>
          </p:cNvPr>
          <p:cNvSpPr txBox="1"/>
          <p:nvPr/>
        </p:nvSpPr>
        <p:spPr>
          <a:xfrm>
            <a:off x="8695285" y="5040839"/>
            <a:ext cx="1893118" cy="36933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TRUE</a:t>
            </a:r>
            <a:r>
              <a:rPr lang="zh-TW" altLang="en-US" sz="1800" i="1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1800" i="1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default</a:t>
            </a:r>
            <a:r>
              <a:rPr lang="zh-TW" altLang="en-US" sz="1800" i="1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zh-TW" altLang="en-US" dirty="0"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D99616E-9507-2A70-A50E-38250276A652}"/>
              </a:ext>
            </a:extLst>
          </p:cNvPr>
          <p:cNvCxnSpPr>
            <a:cxnSpLocks/>
          </p:cNvCxnSpPr>
          <p:nvPr/>
        </p:nvCxnSpPr>
        <p:spPr>
          <a:xfrm>
            <a:off x="8821364" y="4796197"/>
            <a:ext cx="0" cy="2550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B982ED8-CD13-5E39-25D0-E4A2E9887277}"/>
              </a:ext>
            </a:extLst>
          </p:cNvPr>
          <p:cNvSpPr txBox="1"/>
          <p:nvPr/>
        </p:nvSpPr>
        <p:spPr>
          <a:xfrm>
            <a:off x="8174756" y="5358145"/>
            <a:ext cx="2563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JOIN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method: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left join</a:t>
            </a:r>
            <a:endParaRPr lang="zh-TW" altLang="en-US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244CC8B-7B83-534A-3863-301B0CE13977}"/>
              </a:ext>
            </a:extLst>
          </p:cNvPr>
          <p:cNvSpPr txBox="1"/>
          <p:nvPr/>
        </p:nvSpPr>
        <p:spPr>
          <a:xfrm>
            <a:off x="357318" y="38470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sz="2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t_join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4429D9E-53FF-9558-D50A-92EE7F717233}"/>
              </a:ext>
            </a:extLst>
          </p:cNvPr>
          <p:cNvCxnSpPr>
            <a:cxnSpLocks/>
          </p:cNvCxnSpPr>
          <p:nvPr/>
        </p:nvCxnSpPr>
        <p:spPr>
          <a:xfrm flipH="1">
            <a:off x="3079968" y="1450057"/>
            <a:ext cx="30550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0CF9924-FE37-52E0-4F75-7FDF745C93B0}"/>
              </a:ext>
            </a:extLst>
          </p:cNvPr>
          <p:cNvSpPr txBox="1"/>
          <p:nvPr/>
        </p:nvSpPr>
        <p:spPr>
          <a:xfrm>
            <a:off x="3498819" y="1283831"/>
            <a:ext cx="5848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Join the 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data and 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data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Lecture 3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5">
            <a:extLst>
              <a:ext uri="{FF2B5EF4-FFF2-40B4-BE49-F238E27FC236}">
                <a16:creationId xmlns:a16="http://schemas.microsoft.com/office/drawing/2014/main" id="{2BF2808D-8B18-8F77-B358-40AC0F6C76C8}"/>
              </a:ext>
            </a:extLst>
          </p:cNvPr>
          <p:cNvSpPr txBox="1"/>
          <p:nvPr/>
        </p:nvSpPr>
        <p:spPr>
          <a:xfrm>
            <a:off x="0" y="305294"/>
            <a:ext cx="369364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Merge Spatial Data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689928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50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61CD88-F8D1-A8DA-FAA4-65185439E9D4}"/>
              </a:ext>
            </a:extLst>
          </p:cNvPr>
          <p:cNvSpPr txBox="1"/>
          <p:nvPr/>
        </p:nvSpPr>
        <p:spPr>
          <a:xfrm>
            <a:off x="1477010" y="1858962"/>
            <a:ext cx="9237980" cy="360611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view 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ubike_nearest_mrt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ubike_nearest_mrt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SttnUID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StatnNm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StationID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Zh_tw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TPE0001    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捷運市政府站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(3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   BL18    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市政府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TPE0002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捷運國父紀念館站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(2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   BL17 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國父紀念館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TPE0003              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台北市政府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BL18     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市政府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TPE0004                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市民廣場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R03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台北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101/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世貿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TPE0005                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興雅國中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R02       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象山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TPE0006            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臺北南山廣場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R03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台北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101/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世貿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5">
            <a:extLst>
              <a:ext uri="{FF2B5EF4-FFF2-40B4-BE49-F238E27FC236}">
                <a16:creationId xmlns:a16="http://schemas.microsoft.com/office/drawing/2014/main" id="{65B7E1DA-AFC2-5600-D93F-3D2468C04925}"/>
              </a:ext>
            </a:extLst>
          </p:cNvPr>
          <p:cNvSpPr txBox="1"/>
          <p:nvPr/>
        </p:nvSpPr>
        <p:spPr>
          <a:xfrm>
            <a:off x="0" y="305294"/>
            <a:ext cx="326884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Nearest Analysis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1935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51</a:t>
            </a:fld>
            <a:endParaRPr lang="zh-TW" altLang="en-US" b="1" dirty="0"/>
          </a:p>
        </p:txBody>
      </p:sp>
      <p:pic>
        <p:nvPicPr>
          <p:cNvPr id="135" name="圖片 134">
            <a:extLst>
              <a:ext uri="{FF2B5EF4-FFF2-40B4-BE49-F238E27FC236}">
                <a16:creationId xmlns:a16="http://schemas.microsoft.com/office/drawing/2014/main" id="{A3D1F18B-99DD-A9D9-0CE9-11F81B50F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089"/>
          <a:stretch/>
        </p:blipFill>
        <p:spPr>
          <a:xfrm>
            <a:off x="1722458" y="0"/>
            <a:ext cx="5095304" cy="2277112"/>
          </a:xfrm>
          <a:prstGeom prst="rect">
            <a:avLst/>
          </a:prstGeom>
        </p:spPr>
      </p:pic>
      <p:pic>
        <p:nvPicPr>
          <p:cNvPr id="221" name="圖片 220">
            <a:extLst>
              <a:ext uri="{FF2B5EF4-FFF2-40B4-BE49-F238E27FC236}">
                <a16:creationId xmlns:a16="http://schemas.microsoft.com/office/drawing/2014/main" id="{3D1B6AAC-853B-7AC0-D8A3-4F12AF036B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91"/>
          <a:stretch/>
        </p:blipFill>
        <p:spPr>
          <a:xfrm>
            <a:off x="1693718" y="4553990"/>
            <a:ext cx="5050442" cy="2329919"/>
          </a:xfrm>
          <a:prstGeom prst="rect">
            <a:avLst/>
          </a:prstGeom>
        </p:spPr>
      </p:pic>
      <p:sp>
        <p:nvSpPr>
          <p:cNvPr id="223" name="文字方塊 222">
            <a:extLst>
              <a:ext uri="{FF2B5EF4-FFF2-40B4-BE49-F238E27FC236}">
                <a16:creationId xmlns:a16="http://schemas.microsoft.com/office/drawing/2014/main" id="{448722A1-07E0-24AE-2668-F576EC61A13B}"/>
              </a:ext>
            </a:extLst>
          </p:cNvPr>
          <p:cNvSpPr txBox="1"/>
          <p:nvPr/>
        </p:nvSpPr>
        <p:spPr>
          <a:xfrm>
            <a:off x="7490144" y="5488116"/>
            <a:ext cx="4030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hlinkClick r:id="rId5"/>
              </a:rPr>
              <a:t>Graham's Scan</a:t>
            </a:r>
            <a:r>
              <a:rPr lang="en-US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 </a:t>
            </a:r>
            <a:r>
              <a:rPr lang="zh-TW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演算法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224" name="圖片 223">
            <a:extLst>
              <a:ext uri="{FF2B5EF4-FFF2-40B4-BE49-F238E27FC236}">
                <a16:creationId xmlns:a16="http://schemas.microsoft.com/office/drawing/2014/main" id="{C1D4544E-095B-41F2-D0F1-B31214AB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74" b="34126"/>
          <a:stretch/>
        </p:blipFill>
        <p:spPr>
          <a:xfrm>
            <a:off x="6980413" y="0"/>
            <a:ext cx="5050442" cy="2180799"/>
          </a:xfrm>
          <a:prstGeom prst="rect">
            <a:avLst/>
          </a:prstGeom>
        </p:spPr>
      </p:pic>
      <p:pic>
        <p:nvPicPr>
          <p:cNvPr id="225" name="圖片 224">
            <a:extLst>
              <a:ext uri="{FF2B5EF4-FFF2-40B4-BE49-F238E27FC236}">
                <a16:creationId xmlns:a16="http://schemas.microsoft.com/office/drawing/2014/main" id="{B6FFC1F0-86AE-D433-5799-482161B41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96"/>
          <a:stretch/>
        </p:blipFill>
        <p:spPr>
          <a:xfrm>
            <a:off x="1693718" y="2281466"/>
            <a:ext cx="5050442" cy="2277112"/>
          </a:xfrm>
          <a:prstGeom prst="rect">
            <a:avLst/>
          </a:prstGeom>
        </p:spPr>
      </p:pic>
      <p:pic>
        <p:nvPicPr>
          <p:cNvPr id="226" name="圖片 225">
            <a:extLst>
              <a:ext uri="{FF2B5EF4-FFF2-40B4-BE49-F238E27FC236}">
                <a16:creationId xmlns:a16="http://schemas.microsoft.com/office/drawing/2014/main" id="{B5D5C413-5535-6207-C7CE-47F80A193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544"/>
          <a:stretch/>
        </p:blipFill>
        <p:spPr>
          <a:xfrm>
            <a:off x="6980413" y="2293041"/>
            <a:ext cx="5050442" cy="2436340"/>
          </a:xfrm>
          <a:prstGeom prst="rect">
            <a:avLst/>
          </a:prstGeom>
        </p:spPr>
      </p:pic>
      <p:cxnSp>
        <p:nvCxnSpPr>
          <p:cNvPr id="230" name="直線接點 229">
            <a:extLst>
              <a:ext uri="{FF2B5EF4-FFF2-40B4-BE49-F238E27FC236}">
                <a16:creationId xmlns:a16="http://schemas.microsoft.com/office/drawing/2014/main" id="{6A0EB742-1310-B050-A194-8B0E2D7D9CAE}"/>
              </a:ext>
            </a:extLst>
          </p:cNvPr>
          <p:cNvCxnSpPr>
            <a:cxnSpLocks/>
          </p:cNvCxnSpPr>
          <p:nvPr/>
        </p:nvCxnSpPr>
        <p:spPr>
          <a:xfrm flipH="1">
            <a:off x="1693718" y="2233913"/>
            <a:ext cx="1029069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接點 231">
            <a:extLst>
              <a:ext uri="{FF2B5EF4-FFF2-40B4-BE49-F238E27FC236}">
                <a16:creationId xmlns:a16="http://schemas.microsoft.com/office/drawing/2014/main" id="{9ED43CED-0899-3BC7-5110-2B189556CC2E}"/>
              </a:ext>
            </a:extLst>
          </p:cNvPr>
          <p:cNvCxnSpPr>
            <a:cxnSpLocks/>
          </p:cNvCxnSpPr>
          <p:nvPr/>
        </p:nvCxnSpPr>
        <p:spPr>
          <a:xfrm flipH="1">
            <a:off x="1693718" y="4629872"/>
            <a:ext cx="1029069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5">
            <a:extLst>
              <a:ext uri="{FF2B5EF4-FFF2-40B4-BE49-F238E27FC236}">
                <a16:creationId xmlns:a16="http://schemas.microsoft.com/office/drawing/2014/main" id="{8CF41805-A63E-08D2-93D6-0CB5D4A49A7E}"/>
              </a:ext>
            </a:extLst>
          </p:cNvPr>
          <p:cNvSpPr txBox="1"/>
          <p:nvPr/>
        </p:nvSpPr>
        <p:spPr>
          <a:xfrm>
            <a:off x="0" y="305295"/>
            <a:ext cx="1693718" cy="954107"/>
          </a:xfrm>
          <a:prstGeom prst="rect">
            <a:avLst/>
          </a:prstGeom>
          <a:solidFill>
            <a:srgbClr val="75AAD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Convex Hull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93582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52</a:t>
            </a:fld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8E9D9FF-67F0-A2A1-7DCC-7B0E19799C0C}"/>
              </a:ext>
            </a:extLst>
          </p:cNvPr>
          <p:cNvSpPr txBox="1"/>
          <p:nvPr/>
        </p:nvSpPr>
        <p:spPr>
          <a:xfrm>
            <a:off x="4548797" y="480949"/>
            <a:ext cx="3860111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st_convex_hull</a:t>
            </a:r>
            <a:r>
              <a:rPr lang="en-US" altLang="zh-TW" sz="2800" i="0" dirty="0"/>
              <a:t>()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A6C664-AC39-6CB6-ABD2-F6B01A0DB4EC}"/>
              </a:ext>
            </a:extLst>
          </p:cNvPr>
          <p:cNvSpPr txBox="1"/>
          <p:nvPr/>
        </p:nvSpPr>
        <p:spPr>
          <a:xfrm>
            <a:off x="162045" y="1119942"/>
            <a:ext cx="8380071" cy="56015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union all 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YouBike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stations</a:t>
            </a:r>
            <a:endParaRPr lang="en-US" altLang="zh-TW" sz="18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taipei_youbike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retrieve the convex hull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ubike_union_convex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st_convex_hull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view 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ubike_union_convex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ubike_union_convex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set for 1 feature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POLYGON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xmin:296678.9 ymin:2763509 xmax:312848.2 ymax:2782033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TWD97 / TM2 zone 121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POLYGON ((306077.5 2763509, 299993.2 2767739, 2...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E59D0ED-D7B8-9759-5411-0B3C3C8BFB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 b="2806"/>
          <a:stretch/>
        </p:blipFill>
        <p:spPr bwMode="auto">
          <a:xfrm>
            <a:off x="8408908" y="1525624"/>
            <a:ext cx="3894586" cy="47102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字方塊 5">
            <a:extLst>
              <a:ext uri="{FF2B5EF4-FFF2-40B4-BE49-F238E27FC236}">
                <a16:creationId xmlns:a16="http://schemas.microsoft.com/office/drawing/2014/main" id="{8A590D42-EBD0-EB0E-33BE-4BDBE8848513}"/>
              </a:ext>
            </a:extLst>
          </p:cNvPr>
          <p:cNvSpPr txBox="1"/>
          <p:nvPr/>
        </p:nvSpPr>
        <p:spPr>
          <a:xfrm>
            <a:off x="0" y="305295"/>
            <a:ext cx="2468880" cy="523220"/>
          </a:xfrm>
          <a:prstGeom prst="rect">
            <a:avLst/>
          </a:prstGeom>
          <a:solidFill>
            <a:srgbClr val="75AAD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Convex Hull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95832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53</a:t>
            </a:fld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439C34-8AA8-72BE-94A5-2C100D782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92"/>
          <a:stretch/>
        </p:blipFill>
        <p:spPr bwMode="auto">
          <a:xfrm>
            <a:off x="864628" y="1132656"/>
            <a:ext cx="3113598" cy="30932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3899348-945A-EC59-718C-5E8C37DB4FE4}"/>
              </a:ext>
            </a:extLst>
          </p:cNvPr>
          <p:cNvSpPr txBox="1"/>
          <p:nvPr/>
        </p:nvSpPr>
        <p:spPr>
          <a:xfrm>
            <a:off x="4417671" y="1451543"/>
            <a:ext cx="6578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Feature:</a:t>
            </a:r>
          </a:p>
          <a:p>
            <a:pPr algn="just"/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 nearest point of any arbitrary points in a certain Voronoi Polygon must be the given point that generates that Voronoi Polygon.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21DCB7B-B1A9-D15B-6FC5-E3ED5527221A}"/>
              </a:ext>
            </a:extLst>
          </p:cNvPr>
          <p:cNvSpPr txBox="1"/>
          <p:nvPr/>
        </p:nvSpPr>
        <p:spPr>
          <a:xfrm>
            <a:off x="4460112" y="3158768"/>
            <a:ext cx="7114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 N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lies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Voronoi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generated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by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</a:p>
          <a:p>
            <a:pPr algn="just"/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→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nearest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for Point N must be Point C. </a:t>
            </a: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8CEBFC1D-F2AE-414C-BDC7-9447488BC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41"/>
          <a:stretch/>
        </p:blipFill>
        <p:spPr>
          <a:xfrm>
            <a:off x="1693295" y="4388225"/>
            <a:ext cx="8805410" cy="2058874"/>
          </a:xfrm>
          <a:prstGeom prst="rect">
            <a:avLst/>
          </a:prstGeom>
        </p:spPr>
      </p:pic>
      <p:sp>
        <p:nvSpPr>
          <p:cNvPr id="5" name="文字方塊 5">
            <a:extLst>
              <a:ext uri="{FF2B5EF4-FFF2-40B4-BE49-F238E27FC236}">
                <a16:creationId xmlns:a16="http://schemas.microsoft.com/office/drawing/2014/main" id="{B77293D2-A745-30B5-E4DA-A924EA10F803}"/>
              </a:ext>
            </a:extLst>
          </p:cNvPr>
          <p:cNvSpPr txBox="1"/>
          <p:nvPr/>
        </p:nvSpPr>
        <p:spPr>
          <a:xfrm>
            <a:off x="0" y="305295"/>
            <a:ext cx="3345084" cy="523220"/>
          </a:xfrm>
          <a:prstGeom prst="rect">
            <a:avLst/>
          </a:prstGeom>
          <a:solidFill>
            <a:srgbClr val="75AAD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Voronoi Polygon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6">
            <a:extLst>
              <a:ext uri="{FF2B5EF4-FFF2-40B4-BE49-F238E27FC236}">
                <a16:creationId xmlns:a16="http://schemas.microsoft.com/office/drawing/2014/main" id="{496AE875-D2D1-CAFB-CA5D-C31035FE9A1A}"/>
              </a:ext>
            </a:extLst>
          </p:cNvPr>
          <p:cNvSpPr txBox="1"/>
          <p:nvPr/>
        </p:nvSpPr>
        <p:spPr>
          <a:xfrm>
            <a:off x="1848091" y="6352143"/>
            <a:ext cx="1763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Given points</a:t>
            </a:r>
          </a:p>
        </p:txBody>
      </p:sp>
      <p:sp>
        <p:nvSpPr>
          <p:cNvPr id="9" name="文字方塊 6">
            <a:extLst>
              <a:ext uri="{FF2B5EF4-FFF2-40B4-BE49-F238E27FC236}">
                <a16:creationId xmlns:a16="http://schemas.microsoft.com/office/drawing/2014/main" id="{E69D5A69-D192-37CC-CEC7-66A1A57F9DDE}"/>
              </a:ext>
            </a:extLst>
          </p:cNvPr>
          <p:cNvSpPr txBox="1"/>
          <p:nvPr/>
        </p:nvSpPr>
        <p:spPr>
          <a:xfrm>
            <a:off x="3898759" y="6352143"/>
            <a:ext cx="2158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Make Triangles</a:t>
            </a:r>
          </a:p>
        </p:txBody>
      </p:sp>
      <p:sp>
        <p:nvSpPr>
          <p:cNvPr id="11" name="文字方塊 6">
            <a:extLst>
              <a:ext uri="{FF2B5EF4-FFF2-40B4-BE49-F238E27FC236}">
                <a16:creationId xmlns:a16="http://schemas.microsoft.com/office/drawing/2014/main" id="{1D39B06F-1016-2BEC-A60E-C281C3915F69}"/>
              </a:ext>
            </a:extLst>
          </p:cNvPr>
          <p:cNvSpPr txBox="1"/>
          <p:nvPr/>
        </p:nvSpPr>
        <p:spPr>
          <a:xfrm>
            <a:off x="5977288" y="6352143"/>
            <a:ext cx="242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Find </a:t>
            </a:r>
            <a:r>
              <a:rPr lang="en-US" altLang="zh-TW" sz="16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Circumcentre</a:t>
            </a:r>
            <a:endParaRPr lang="en-US" altLang="zh-TW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文字方塊 6">
            <a:extLst>
              <a:ext uri="{FF2B5EF4-FFF2-40B4-BE49-F238E27FC236}">
                <a16:creationId xmlns:a16="http://schemas.microsoft.com/office/drawing/2014/main" id="{56F22398-5BD1-9117-461E-983E34C9C8C4}"/>
              </a:ext>
            </a:extLst>
          </p:cNvPr>
          <p:cNvSpPr txBox="1"/>
          <p:nvPr/>
        </p:nvSpPr>
        <p:spPr>
          <a:xfrm>
            <a:off x="8039105" y="6369635"/>
            <a:ext cx="3031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Make Voronoi Polygon</a:t>
            </a:r>
          </a:p>
        </p:txBody>
      </p:sp>
    </p:spTree>
    <p:extLst>
      <p:ext uri="{BB962C8B-B14F-4D97-AF65-F5344CB8AC3E}">
        <p14:creationId xmlns:p14="http://schemas.microsoft.com/office/powerpoint/2010/main" val="2463950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54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C8DC61-DE44-ED7B-85CA-1D0A776A981C}"/>
              </a:ext>
            </a:extLst>
          </p:cNvPr>
          <p:cNvSpPr txBox="1"/>
          <p:nvPr/>
        </p:nvSpPr>
        <p:spPr>
          <a:xfrm>
            <a:off x="4548797" y="480949"/>
            <a:ext cx="3860111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st_voronoi</a:t>
            </a:r>
            <a:r>
              <a:rPr lang="en-US" altLang="zh-TW" sz="2800" i="0" dirty="0"/>
              <a:t>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47FC42-5E35-CC57-9BEC-17F5660354A0}"/>
              </a:ext>
            </a:extLst>
          </p:cNvPr>
          <p:cNvSpPr txBox="1"/>
          <p:nvPr/>
        </p:nvSpPr>
        <p:spPr>
          <a:xfrm>
            <a:off x="162045" y="1411407"/>
            <a:ext cx="8380071" cy="494494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union Taipei Village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tp_union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intersect all the MRT station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 within Taipei City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union all MRT stations and generate Voronoi Polygon</a:t>
            </a:r>
            <a:endParaRPr lang="en-US" altLang="zh-TW" sz="18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st_voronoi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 data type of 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(must be 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GEOMETRYCOLLECTION)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sfc_GEOMETRYCOLLECTION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B9D1FE-50E8-83AC-E104-4D8454D7B72B}"/>
              </a:ext>
            </a:extLst>
          </p:cNvPr>
          <p:cNvSpPr/>
          <p:nvPr/>
        </p:nvSpPr>
        <p:spPr>
          <a:xfrm>
            <a:off x="1256149" y="5976781"/>
            <a:ext cx="2797692" cy="3490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5">
            <a:extLst>
              <a:ext uri="{FF2B5EF4-FFF2-40B4-BE49-F238E27FC236}">
                <a16:creationId xmlns:a16="http://schemas.microsoft.com/office/drawing/2014/main" id="{683BB953-E56D-41A2-6AC6-84F886428954}"/>
              </a:ext>
            </a:extLst>
          </p:cNvPr>
          <p:cNvSpPr txBox="1"/>
          <p:nvPr/>
        </p:nvSpPr>
        <p:spPr>
          <a:xfrm>
            <a:off x="0" y="305295"/>
            <a:ext cx="3345084" cy="523220"/>
          </a:xfrm>
          <a:prstGeom prst="rect">
            <a:avLst/>
          </a:prstGeom>
          <a:solidFill>
            <a:srgbClr val="75AAD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Voronoi Polygon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96966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55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C8DC61-DE44-ED7B-85CA-1D0A776A981C}"/>
              </a:ext>
            </a:extLst>
          </p:cNvPr>
          <p:cNvSpPr txBox="1"/>
          <p:nvPr/>
        </p:nvSpPr>
        <p:spPr>
          <a:xfrm>
            <a:off x="4548797" y="480949"/>
            <a:ext cx="3860111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st_voronoi</a:t>
            </a:r>
            <a:r>
              <a:rPr lang="en-US" altLang="zh-TW" sz="2800" i="0" dirty="0"/>
              <a:t>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47FC42-5E35-CC57-9BEC-17F5660354A0}"/>
              </a:ext>
            </a:extLst>
          </p:cNvPr>
          <p:cNvSpPr txBox="1"/>
          <p:nvPr/>
        </p:nvSpPr>
        <p:spPr>
          <a:xfrm>
            <a:off x="162046" y="2554098"/>
            <a:ext cx="6867404" cy="251350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convert 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GEOMETRYCOLLECTION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to 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st_collection_extract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"POLYGON")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 data type of </a:t>
            </a:r>
            <a:r>
              <a:rPr lang="en-US" altLang="zh-TW" b="1" i="1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rt_vor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(converted to 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sfc_POLYGON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B9D1FE-50E8-83AC-E104-4D8454D7B72B}"/>
              </a:ext>
            </a:extLst>
          </p:cNvPr>
          <p:cNvSpPr/>
          <p:nvPr/>
        </p:nvSpPr>
        <p:spPr>
          <a:xfrm>
            <a:off x="1317109" y="4718518"/>
            <a:ext cx="1548011" cy="3490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9B7017-0E46-2E18-2A8F-0B2E04787A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4359" r="2845" b="3422"/>
          <a:stretch/>
        </p:blipFill>
        <p:spPr bwMode="auto">
          <a:xfrm>
            <a:off x="7213312" y="1411407"/>
            <a:ext cx="4704368" cy="47988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字方塊 5">
            <a:extLst>
              <a:ext uri="{FF2B5EF4-FFF2-40B4-BE49-F238E27FC236}">
                <a16:creationId xmlns:a16="http://schemas.microsoft.com/office/drawing/2014/main" id="{FFE586A0-332E-96E1-8DEE-8C50154B7823}"/>
              </a:ext>
            </a:extLst>
          </p:cNvPr>
          <p:cNvSpPr txBox="1"/>
          <p:nvPr/>
        </p:nvSpPr>
        <p:spPr>
          <a:xfrm>
            <a:off x="0" y="305295"/>
            <a:ext cx="3345084" cy="523220"/>
          </a:xfrm>
          <a:prstGeom prst="rect">
            <a:avLst/>
          </a:prstGeom>
          <a:solidFill>
            <a:srgbClr val="75AAD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Voronoi Polygon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7048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56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C8DC61-DE44-ED7B-85CA-1D0A776A981C}"/>
              </a:ext>
            </a:extLst>
          </p:cNvPr>
          <p:cNvSpPr txBox="1"/>
          <p:nvPr/>
        </p:nvSpPr>
        <p:spPr>
          <a:xfrm>
            <a:off x="4548797" y="480949"/>
            <a:ext cx="3860111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st_voronoi</a:t>
            </a:r>
            <a:r>
              <a:rPr lang="en-US" altLang="zh-TW" sz="2800" i="0" dirty="0"/>
              <a:t>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47FC42-5E35-CC57-9BEC-17F5660354A0}"/>
              </a:ext>
            </a:extLst>
          </p:cNvPr>
          <p:cNvSpPr txBox="1"/>
          <p:nvPr/>
        </p:nvSpPr>
        <p:spPr>
          <a:xfrm>
            <a:off x="162046" y="2860054"/>
            <a:ext cx="6867404" cy="7745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clip the Voronoi Polygon in Taipei City 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9BD541A-753A-ACA0-5306-D70217F99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"/>
          <a:stretch/>
        </p:blipFill>
        <p:spPr>
          <a:xfrm>
            <a:off x="7320815" y="480948"/>
            <a:ext cx="4871185" cy="637705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14EAD86-BCC1-2813-8D15-CCB5AD0BEDF0}"/>
              </a:ext>
            </a:extLst>
          </p:cNvPr>
          <p:cNvSpPr txBox="1"/>
          <p:nvPr/>
        </p:nvSpPr>
        <p:spPr>
          <a:xfrm>
            <a:off x="466726" y="4370136"/>
            <a:ext cx="6854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 proxy of the service area of each MRT station in Taipei City.</a:t>
            </a:r>
            <a:endParaRPr lang="zh-TW" altLang="en-US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1F762CF-C771-4E0B-6B19-CD9067D7A63F}"/>
              </a:ext>
            </a:extLst>
          </p:cNvPr>
          <p:cNvSpPr txBox="1"/>
          <p:nvPr/>
        </p:nvSpPr>
        <p:spPr>
          <a:xfrm>
            <a:off x="0" y="305295"/>
            <a:ext cx="3345084" cy="523220"/>
          </a:xfrm>
          <a:prstGeom prst="rect">
            <a:avLst/>
          </a:prstGeom>
          <a:solidFill>
            <a:srgbClr val="75AAD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Voronoi Polygon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607983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57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F47FB1F-0D28-7AE4-2695-DFB178E51CCC}"/>
              </a:ext>
            </a:extLst>
          </p:cNvPr>
          <p:cNvSpPr txBox="1"/>
          <p:nvPr/>
        </p:nvSpPr>
        <p:spPr>
          <a:xfrm>
            <a:off x="369398" y="1061964"/>
            <a:ext cx="11453203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st_make_grid</a:t>
            </a:r>
            <a:r>
              <a:rPr lang="en-US" altLang="zh-TW" i="0" dirty="0"/>
              <a:t>(</a:t>
            </a:r>
            <a:r>
              <a:rPr lang="en-US" altLang="zh-TW" dirty="0"/>
              <a:t>GEODATA</a:t>
            </a:r>
            <a:r>
              <a:rPr lang="en-US" altLang="zh-TW" i="0" dirty="0"/>
              <a:t>, </a:t>
            </a:r>
            <a:r>
              <a:rPr lang="en-US" altLang="zh-TW" i="0" dirty="0" err="1"/>
              <a:t>cellsize</a:t>
            </a:r>
            <a:r>
              <a:rPr lang="en-US" altLang="zh-TW" i="0" dirty="0"/>
              <a:t>=, n=c(columns, rows), what=)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40DE6BC-16CF-1A8D-63EC-A3CD09949C86}"/>
              </a:ext>
            </a:extLst>
          </p:cNvPr>
          <p:cNvSpPr txBox="1"/>
          <p:nvPr/>
        </p:nvSpPr>
        <p:spPr>
          <a:xfrm>
            <a:off x="369398" y="2133588"/>
            <a:ext cx="9719482" cy="7745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make 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10*10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polygons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poly10=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st_polygon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(list(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rbind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(c(0,0), c(10,0), c(10,10), c(0,10), c(0,0))))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A38C4D0-00B6-118F-5725-F498DCAEB2B0}"/>
              </a:ext>
            </a:extLst>
          </p:cNvPr>
          <p:cNvCxnSpPr>
            <a:cxnSpLocks/>
          </p:cNvCxnSpPr>
          <p:nvPr/>
        </p:nvCxnSpPr>
        <p:spPr>
          <a:xfrm>
            <a:off x="6371774" y="895278"/>
            <a:ext cx="0" cy="31621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E3DF47-01C1-ACE6-E741-813B0907570E}"/>
              </a:ext>
            </a:extLst>
          </p:cNvPr>
          <p:cNvSpPr txBox="1"/>
          <p:nvPr/>
        </p:nvSpPr>
        <p:spPr>
          <a:xfrm>
            <a:off x="5381759" y="495168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Length of grid</a:t>
            </a:r>
            <a:endParaRPr lang="zh-TW" altLang="en-US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58D7DA2-68DA-D989-4C11-4597135B0128}"/>
              </a:ext>
            </a:extLst>
          </p:cNvPr>
          <p:cNvCxnSpPr>
            <a:cxnSpLocks/>
          </p:cNvCxnSpPr>
          <p:nvPr/>
        </p:nvCxnSpPr>
        <p:spPr>
          <a:xfrm>
            <a:off x="8771305" y="868675"/>
            <a:ext cx="0" cy="31621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AC2AC2-26A0-A310-54C0-D8A1F34BE6FB}"/>
              </a:ext>
            </a:extLst>
          </p:cNvPr>
          <p:cNvSpPr txBox="1"/>
          <p:nvPr/>
        </p:nvSpPr>
        <p:spPr>
          <a:xfrm>
            <a:off x="7473548" y="468565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 number of columns and rows</a:t>
            </a:r>
            <a:endParaRPr lang="zh-TW" altLang="en-US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E484632-3695-1879-3AD6-695033166EB1}"/>
              </a:ext>
            </a:extLst>
          </p:cNvPr>
          <p:cNvCxnSpPr>
            <a:cxnSpLocks/>
          </p:cNvCxnSpPr>
          <p:nvPr/>
        </p:nvCxnSpPr>
        <p:spPr>
          <a:xfrm flipV="1">
            <a:off x="11006993" y="1440168"/>
            <a:ext cx="0" cy="24575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31C722D-00C4-4D08-F78D-12B42AAADBC7}"/>
              </a:ext>
            </a:extLst>
          </p:cNvPr>
          <p:cNvSpPr txBox="1"/>
          <p:nvPr/>
        </p:nvSpPr>
        <p:spPr>
          <a:xfrm>
            <a:off x="10190008" y="1685925"/>
            <a:ext cx="18501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Type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of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grid: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Centroid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Vertex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58D1D0-C590-B5C9-2FBF-02ACED33A00F}"/>
              </a:ext>
            </a:extLst>
          </p:cNvPr>
          <p:cNvSpPr txBox="1"/>
          <p:nvPr/>
        </p:nvSpPr>
        <p:spPr>
          <a:xfrm>
            <a:off x="369398" y="3369975"/>
            <a:ext cx="6831502" cy="315471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make polygon grids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st_make_grid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(poly10,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cellsize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=2, what="</a:t>
            </a:r>
            <a:r>
              <a:rPr lang="en-US" altLang="zh-TW" sz="18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</a:p>
          <a:p>
            <a:pPr indent="266700" latinLnBrk="1">
              <a:spcAft>
                <a:spcPts val="1000"/>
              </a:spcAft>
            </a:pPr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make centroid of the grids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st_make_grid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(poly10,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cellsize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=2, what="</a:t>
            </a:r>
            <a:r>
              <a:rPr lang="en-US" altLang="zh-TW" sz="1800" b="1" kern="1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centers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127000" algn="just">
              <a:spcBef>
                <a:spcPts val="250"/>
              </a:spcBef>
              <a:spcAft>
                <a:spcPts val="25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make vertex of the grids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st_make_grid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(poly10,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cellsize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=2, what="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corners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42565C3-C00A-86C7-F7C6-5E72EB0C40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2028" y="2828911"/>
            <a:ext cx="3977586" cy="4099349"/>
          </a:xfrm>
          <a:prstGeom prst="rect">
            <a:avLst/>
          </a:prstGeom>
        </p:spPr>
      </p:pic>
      <p:sp>
        <p:nvSpPr>
          <p:cNvPr id="8" name="文字方塊 5">
            <a:extLst>
              <a:ext uri="{FF2B5EF4-FFF2-40B4-BE49-F238E27FC236}">
                <a16:creationId xmlns:a16="http://schemas.microsoft.com/office/drawing/2014/main" id="{20481366-3017-44A4-625B-D2C34F3E34D8}"/>
              </a:ext>
            </a:extLst>
          </p:cNvPr>
          <p:cNvSpPr txBox="1"/>
          <p:nvPr/>
        </p:nvSpPr>
        <p:spPr>
          <a:xfrm>
            <a:off x="0" y="305295"/>
            <a:ext cx="1340427" cy="523220"/>
          </a:xfrm>
          <a:prstGeom prst="rect">
            <a:avLst/>
          </a:prstGeom>
          <a:solidFill>
            <a:srgbClr val="75AAD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Grids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2827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58</a:t>
            </a:fld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269310-8F82-7DD9-1CE5-D2040FD9EDBE}"/>
              </a:ext>
            </a:extLst>
          </p:cNvPr>
          <p:cNvSpPr txBox="1"/>
          <p:nvPr/>
        </p:nvSpPr>
        <p:spPr>
          <a:xfrm>
            <a:off x="455123" y="2352661"/>
            <a:ext cx="6821977" cy="214417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union Taipei Village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tp_union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0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make 500*500</a:t>
            </a: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grids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tp_grid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st_make_grid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tp_union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cellsize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=500)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9FABFB-5F4E-5A6C-D63A-65B025F885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0" t="3449" r="10050" b="2970"/>
          <a:stretch/>
        </p:blipFill>
        <p:spPr bwMode="auto">
          <a:xfrm>
            <a:off x="7486650" y="730410"/>
            <a:ext cx="4250227" cy="53886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字方塊 5">
            <a:extLst>
              <a:ext uri="{FF2B5EF4-FFF2-40B4-BE49-F238E27FC236}">
                <a16:creationId xmlns:a16="http://schemas.microsoft.com/office/drawing/2014/main" id="{8385BD33-D35B-077B-E06F-4C53EE813B59}"/>
              </a:ext>
            </a:extLst>
          </p:cNvPr>
          <p:cNvSpPr txBox="1"/>
          <p:nvPr/>
        </p:nvSpPr>
        <p:spPr>
          <a:xfrm>
            <a:off x="0" y="305295"/>
            <a:ext cx="1340427" cy="523220"/>
          </a:xfrm>
          <a:prstGeom prst="rect">
            <a:avLst/>
          </a:prstGeom>
          <a:solidFill>
            <a:srgbClr val="75AAD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Grids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860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6</a:t>
            </a:fld>
            <a:endParaRPr lang="zh-TW" altLang="en-US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6EF59F7-0705-7600-DC5F-64828718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614737"/>
            <a:ext cx="9867992" cy="6243262"/>
          </a:xfrm>
          <a:prstGeom prst="rect">
            <a:avLst/>
          </a:prstGeom>
        </p:spPr>
      </p:pic>
      <p:sp>
        <p:nvSpPr>
          <p:cNvPr id="2" name="文字方塊 5">
            <a:extLst>
              <a:ext uri="{FF2B5EF4-FFF2-40B4-BE49-F238E27FC236}">
                <a16:creationId xmlns:a16="http://schemas.microsoft.com/office/drawing/2014/main" id="{A95F8265-85DD-37D7-2DE2-0CB83E4B942B}"/>
              </a:ext>
            </a:extLst>
          </p:cNvPr>
          <p:cNvSpPr txBox="1"/>
          <p:nvPr/>
        </p:nvSpPr>
        <p:spPr>
          <a:xfrm>
            <a:off x="0" y="305294"/>
            <a:ext cx="369364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Merge Spatial Data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698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7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D89674-2046-C076-9338-E807005AE44F}"/>
              </a:ext>
            </a:extLst>
          </p:cNvPr>
          <p:cNvSpPr txBox="1"/>
          <p:nvPr/>
        </p:nvSpPr>
        <p:spPr>
          <a:xfrm>
            <a:off x="199585" y="1226417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Reverse the data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283060-A5B1-1E5B-44F9-B076655CBC29}"/>
              </a:ext>
            </a:extLst>
          </p:cNvPr>
          <p:cNvSpPr txBox="1"/>
          <p:nvPr/>
        </p:nvSpPr>
        <p:spPr>
          <a:xfrm>
            <a:off x="10519741" y="568230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Same geometry!!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8BFD249-456C-E24E-E9DD-69675814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8" y="626131"/>
            <a:ext cx="9562625" cy="6231868"/>
          </a:xfrm>
          <a:prstGeom prst="rect">
            <a:avLst/>
          </a:prstGeom>
        </p:spPr>
      </p:pic>
      <p:sp>
        <p:nvSpPr>
          <p:cNvPr id="2" name="文字方塊 5">
            <a:extLst>
              <a:ext uri="{FF2B5EF4-FFF2-40B4-BE49-F238E27FC236}">
                <a16:creationId xmlns:a16="http://schemas.microsoft.com/office/drawing/2014/main" id="{8D573FB5-EB67-0C8D-C06E-094EDEC5AEE0}"/>
              </a:ext>
            </a:extLst>
          </p:cNvPr>
          <p:cNvSpPr txBox="1"/>
          <p:nvPr/>
        </p:nvSpPr>
        <p:spPr>
          <a:xfrm>
            <a:off x="0" y="305294"/>
            <a:ext cx="369364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Merge Spatial Data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1698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EAEA7F-359C-D544-4984-ED92CFAF87BD}"/>
              </a:ext>
            </a:extLst>
          </p:cNvPr>
          <p:cNvSpPr txBox="1"/>
          <p:nvPr/>
        </p:nvSpPr>
        <p:spPr>
          <a:xfrm>
            <a:off x="1288073" y="1110596"/>
            <a:ext cx="9615854" cy="543738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1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merge spatial data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nz_height_join1=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400" b="1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4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4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1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view nz_height_join1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head(nz_height_join1)</a:t>
            </a:r>
            <a:endParaRPr lang="zh-TW" altLang="zh-TW" sz="1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8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1204143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5048309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1389460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5168749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NZGD2000 / New Zealand Transverse Mercator 2000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t50_fid elevation    Name Island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Land_area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Population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Median_income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Sex_ratio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</a:t>
            </a:r>
            <a:r>
              <a:rPr lang="zh-TW" altLang="en-US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geometry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2353944      2723  Southland  South  31196.06      98300    29500   0.9785069 POINT (1204143 5049971)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2354404      2820      Otago  South  31186.31     224200    26300   0.9511694 POINT (1234725 5048309)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2354405      2830      Otago  South  31186.31     224200    26300   0.9511694 POINT (1235915 5048745)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2369113      3033 West Coast  South  23245.46      32400    26900   1.0139072 POINT (1259702 5076570)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2362630      2749 Canterbury  South  44504.50     612000    30100   0.9753265 POINT (1378170 5158491)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2362814      2822 Canterbury  South  44504.50     612000    30100   0.9753265 POINT (1389460 5168749)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AEACD4-3DA8-1FE4-5133-3A1D69402913}"/>
              </a:ext>
            </a:extLst>
          </p:cNvPr>
          <p:cNvSpPr txBox="1"/>
          <p:nvPr/>
        </p:nvSpPr>
        <p:spPr>
          <a:xfrm>
            <a:off x="8973710" y="186696"/>
            <a:ext cx="184858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Data used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：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000" b="1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nz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446E763-36A6-2D2E-6444-57E6234778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8800" y="0"/>
            <a:ext cx="2743200" cy="3918066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DE66F2C-B4E5-E4D6-62B7-7818B7EB3F5B}"/>
              </a:ext>
            </a:extLst>
          </p:cNvPr>
          <p:cNvSpPr/>
          <p:nvPr/>
        </p:nvSpPr>
        <p:spPr>
          <a:xfrm>
            <a:off x="2011680" y="4311662"/>
            <a:ext cx="1517904" cy="2184400"/>
          </a:xfrm>
          <a:prstGeom prst="roundRect">
            <a:avLst>
              <a:gd name="adj" fmla="val 10373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FE3DF96-DBF0-9DAD-AA48-DD5BF9D44628}"/>
              </a:ext>
            </a:extLst>
          </p:cNvPr>
          <p:cNvSpPr/>
          <p:nvPr/>
        </p:nvSpPr>
        <p:spPr>
          <a:xfrm>
            <a:off x="3560064" y="4311662"/>
            <a:ext cx="5035296" cy="2184400"/>
          </a:xfrm>
          <a:prstGeom prst="roundRect">
            <a:avLst>
              <a:gd name="adj" fmla="val 495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8066E34-44AF-FEAC-B4E9-D8F6C18C9147}"/>
              </a:ext>
            </a:extLst>
          </p:cNvPr>
          <p:cNvCxnSpPr>
            <a:cxnSpLocks/>
          </p:cNvCxnSpPr>
          <p:nvPr/>
        </p:nvCxnSpPr>
        <p:spPr>
          <a:xfrm>
            <a:off x="4404995" y="1717051"/>
            <a:ext cx="0" cy="28065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BEFE4B8-7C3A-EADE-4594-552D76ED690E}"/>
              </a:ext>
            </a:extLst>
          </p:cNvPr>
          <p:cNvCxnSpPr>
            <a:cxnSpLocks/>
          </p:cNvCxnSpPr>
          <p:nvPr/>
        </p:nvCxnSpPr>
        <p:spPr>
          <a:xfrm flipH="1">
            <a:off x="1296328" y="1997706"/>
            <a:ext cx="3108667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0CE8942-CB60-7389-52C2-6A3C971688DD}"/>
              </a:ext>
            </a:extLst>
          </p:cNvPr>
          <p:cNvCxnSpPr>
            <a:cxnSpLocks/>
          </p:cNvCxnSpPr>
          <p:nvPr/>
        </p:nvCxnSpPr>
        <p:spPr>
          <a:xfrm>
            <a:off x="1296328" y="1991371"/>
            <a:ext cx="0" cy="3623627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B27DDE4-20A4-30C2-652C-908405142C0C}"/>
              </a:ext>
            </a:extLst>
          </p:cNvPr>
          <p:cNvCxnSpPr>
            <a:cxnSpLocks/>
          </p:cNvCxnSpPr>
          <p:nvPr/>
        </p:nvCxnSpPr>
        <p:spPr>
          <a:xfrm flipH="1">
            <a:off x="1288073" y="5614998"/>
            <a:ext cx="723607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EEB3242-7415-64A7-A1D9-04C09D517560}"/>
              </a:ext>
            </a:extLst>
          </p:cNvPr>
          <p:cNvCxnSpPr>
            <a:cxnSpLocks/>
          </p:cNvCxnSpPr>
          <p:nvPr/>
        </p:nvCxnSpPr>
        <p:spPr>
          <a:xfrm>
            <a:off x="5186045" y="1717051"/>
            <a:ext cx="0" cy="28065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E66C260-BF10-9D78-0C45-F25933769C38}"/>
              </a:ext>
            </a:extLst>
          </p:cNvPr>
          <p:cNvCxnSpPr>
            <a:cxnSpLocks/>
          </p:cNvCxnSpPr>
          <p:nvPr/>
        </p:nvCxnSpPr>
        <p:spPr>
          <a:xfrm flipH="1">
            <a:off x="5186045" y="2017737"/>
            <a:ext cx="306705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F29734D-963C-BB9F-E810-9C20C8079735}"/>
              </a:ext>
            </a:extLst>
          </p:cNvPr>
          <p:cNvCxnSpPr>
            <a:cxnSpLocks/>
          </p:cNvCxnSpPr>
          <p:nvPr/>
        </p:nvCxnSpPr>
        <p:spPr>
          <a:xfrm>
            <a:off x="8253095" y="2009209"/>
            <a:ext cx="0" cy="2302452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D0B2CAE-FE2E-F5DD-C29F-396B4F86938B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69870" y="6496062"/>
            <a:ext cx="762" cy="25906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6AE43D61-25CF-A49D-2298-C7B3D286801A}"/>
              </a:ext>
            </a:extLst>
          </p:cNvPr>
          <p:cNvCxnSpPr>
            <a:cxnSpLocks/>
          </p:cNvCxnSpPr>
          <p:nvPr/>
        </p:nvCxnSpPr>
        <p:spPr>
          <a:xfrm flipH="1">
            <a:off x="2798445" y="6734308"/>
            <a:ext cx="704088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AAF6FDE-E4A7-259C-D0AA-FC4EC82309C4}"/>
              </a:ext>
            </a:extLst>
          </p:cNvPr>
          <p:cNvCxnSpPr>
            <a:cxnSpLocks/>
          </p:cNvCxnSpPr>
          <p:nvPr/>
        </p:nvCxnSpPr>
        <p:spPr>
          <a:xfrm>
            <a:off x="9839325" y="6424391"/>
            <a:ext cx="0" cy="30430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98A2754-BF94-2B07-F5FE-447A817B0498}"/>
              </a:ext>
            </a:extLst>
          </p:cNvPr>
          <p:cNvSpPr txBox="1"/>
          <p:nvPr/>
        </p:nvSpPr>
        <p:spPr>
          <a:xfrm>
            <a:off x="9898002" y="6466890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 data</a:t>
            </a:r>
            <a:endParaRPr lang="en-US" altLang="zh-TW" sz="1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5">
            <a:extLst>
              <a:ext uri="{FF2B5EF4-FFF2-40B4-BE49-F238E27FC236}">
                <a16:creationId xmlns:a16="http://schemas.microsoft.com/office/drawing/2014/main" id="{75782F08-367C-B9EE-9F8B-FB0F1DE192F5}"/>
              </a:ext>
            </a:extLst>
          </p:cNvPr>
          <p:cNvSpPr txBox="1"/>
          <p:nvPr/>
        </p:nvSpPr>
        <p:spPr>
          <a:xfrm>
            <a:off x="0" y="305294"/>
            <a:ext cx="369364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Merge Spatial Data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105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F7C2506-C177-E67C-CA78-EDE42B33D90C}"/>
              </a:ext>
            </a:extLst>
          </p:cNvPr>
          <p:cNvSpPr txBox="1"/>
          <p:nvPr/>
        </p:nvSpPr>
        <p:spPr>
          <a:xfrm>
            <a:off x="1120506" y="1070748"/>
            <a:ext cx="9950988" cy="565283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1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merge spatial data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nz_height_join2=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4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4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400" b="1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sz="1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view nz_height_join2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head(nz_height_join2)</a:t>
            </a:r>
            <a:endParaRPr lang="zh-TW" altLang="zh-TW" sz="1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8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1568217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5646123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2051016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6191874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NZGD2000 / New Zealand Transverse Mercator 2000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Name Island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Land_area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Population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Median_income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Sex_ratio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t50_fid elevation                     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Northland North 12500.561  175500       23400  0.9424532      NA     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MULTIPOLYGON (((1745493 600...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Auckland </a:t>
            </a:r>
            <a:r>
              <a:rPr lang="zh-TW" altLang="en-US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North  4941.573 1657200       29600  0.9442858      NA     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MULTIPOLYGON (((1803822 590...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 Waikato  </a:t>
            </a:r>
            <a:r>
              <a:rPr lang="zh-TW" altLang="en-US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North 23900.036 </a:t>
            </a:r>
            <a:r>
              <a:rPr lang="zh-TW" altLang="en-US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460100        27900 0.9520500  2408397    2751  MULTIPOLYGON (((1860345 585...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3.1 Waikato  </a:t>
            </a:r>
            <a:r>
              <a:rPr lang="zh-TW" altLang="en-US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North 23900.036  460100        27900  0.952050  2408406    2720  MULTIPOLYGON (((1860345 585...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3.2 Waikato </a:t>
            </a:r>
            <a:r>
              <a:rPr lang="zh-TW" altLang="en-US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North 23900.036  460100        27900  0.952050  2408411    2732  MULTIPOLYGON (((1860345 585...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Bay of…   North 12071.145  29990         26200  0.928039       NA    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MULTIPOLYGON (((2049387 583...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B2C240C-59F8-EC09-D2B6-21F676B51D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8800" y="0"/>
            <a:ext cx="2743200" cy="3918066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03D1251-0F42-2BA6-C558-575A917B0451}"/>
              </a:ext>
            </a:extLst>
          </p:cNvPr>
          <p:cNvSpPr/>
          <p:nvPr/>
        </p:nvSpPr>
        <p:spPr>
          <a:xfrm>
            <a:off x="6846570" y="4371975"/>
            <a:ext cx="1481724" cy="2143125"/>
          </a:xfrm>
          <a:prstGeom prst="roundRect">
            <a:avLst>
              <a:gd name="adj" fmla="val 7888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E4D1A3B-A4B6-C303-7A89-9F2210099D89}"/>
              </a:ext>
            </a:extLst>
          </p:cNvPr>
          <p:cNvSpPr/>
          <p:nvPr/>
        </p:nvSpPr>
        <p:spPr>
          <a:xfrm>
            <a:off x="2004061" y="4371975"/>
            <a:ext cx="4815840" cy="2143125"/>
          </a:xfrm>
          <a:prstGeom prst="roundRect">
            <a:avLst>
              <a:gd name="adj" fmla="val 495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1B6A65E-01BF-B0E0-488B-BA7620ADBC59}"/>
              </a:ext>
            </a:extLst>
          </p:cNvPr>
          <p:cNvCxnSpPr>
            <a:cxnSpLocks/>
          </p:cNvCxnSpPr>
          <p:nvPr/>
        </p:nvCxnSpPr>
        <p:spPr>
          <a:xfrm>
            <a:off x="4624070" y="1682115"/>
            <a:ext cx="0" cy="28065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D199772-63D7-9A32-3A3B-EFEFDE0C6B35}"/>
              </a:ext>
            </a:extLst>
          </p:cNvPr>
          <p:cNvCxnSpPr>
            <a:cxnSpLocks/>
          </p:cNvCxnSpPr>
          <p:nvPr/>
        </p:nvCxnSpPr>
        <p:spPr>
          <a:xfrm flipH="1">
            <a:off x="4592320" y="1962770"/>
            <a:ext cx="33178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0F888FC-F8F5-B4C8-7E93-955265AFE3E8}"/>
              </a:ext>
            </a:extLst>
          </p:cNvPr>
          <p:cNvCxnSpPr>
            <a:cxnSpLocks/>
          </p:cNvCxnSpPr>
          <p:nvPr/>
        </p:nvCxnSpPr>
        <p:spPr>
          <a:xfrm flipV="1">
            <a:off x="7910195" y="1956435"/>
            <a:ext cx="0" cy="241554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E88E8FE-8150-61A1-7B5C-90C0CD8F823F}"/>
              </a:ext>
            </a:extLst>
          </p:cNvPr>
          <p:cNvCxnSpPr>
            <a:cxnSpLocks/>
          </p:cNvCxnSpPr>
          <p:nvPr/>
        </p:nvCxnSpPr>
        <p:spPr>
          <a:xfrm>
            <a:off x="3957320" y="1682115"/>
            <a:ext cx="0" cy="28065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C6EDBB20-19E7-04A5-1C36-62625C739FCB}"/>
              </a:ext>
            </a:extLst>
          </p:cNvPr>
          <p:cNvCxnSpPr>
            <a:cxnSpLocks/>
          </p:cNvCxnSpPr>
          <p:nvPr/>
        </p:nvCxnSpPr>
        <p:spPr>
          <a:xfrm flipH="1">
            <a:off x="1081136" y="1962770"/>
            <a:ext cx="2876184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4877B02-5637-0C95-9AF3-762BC520DEAE}"/>
              </a:ext>
            </a:extLst>
          </p:cNvPr>
          <p:cNvCxnSpPr>
            <a:cxnSpLocks/>
          </p:cNvCxnSpPr>
          <p:nvPr/>
        </p:nvCxnSpPr>
        <p:spPr>
          <a:xfrm>
            <a:off x="1081136" y="1956435"/>
            <a:ext cx="0" cy="361410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72DFBF3-A55F-29C0-B943-9561AE8E2EFA}"/>
              </a:ext>
            </a:extLst>
          </p:cNvPr>
          <p:cNvCxnSpPr>
            <a:cxnSpLocks/>
          </p:cNvCxnSpPr>
          <p:nvPr/>
        </p:nvCxnSpPr>
        <p:spPr>
          <a:xfrm flipH="1">
            <a:off x="1081136" y="5570537"/>
            <a:ext cx="92292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80E9C934-CA97-5545-5583-65DFD6B6823F}"/>
              </a:ext>
            </a:extLst>
          </p:cNvPr>
          <p:cNvSpPr/>
          <p:nvPr/>
        </p:nvSpPr>
        <p:spPr>
          <a:xfrm>
            <a:off x="8365735" y="5267938"/>
            <a:ext cx="2686416" cy="976493"/>
          </a:xfrm>
          <a:prstGeom prst="rect">
            <a:avLst/>
          </a:prstGeom>
          <a:solidFill>
            <a:schemeClr val="accent1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7E3662-6445-7F34-807D-5A3B8B873901}"/>
              </a:ext>
            </a:extLst>
          </p:cNvPr>
          <p:cNvSpPr txBox="1"/>
          <p:nvPr/>
        </p:nvSpPr>
        <p:spPr>
          <a:xfrm>
            <a:off x="3868927" y="309697"/>
            <a:ext cx="37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Reverse the input data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E512276-53F9-906D-2745-F6EAFAAA1A32}"/>
              </a:ext>
            </a:extLst>
          </p:cNvPr>
          <p:cNvSpPr txBox="1"/>
          <p:nvPr/>
        </p:nvSpPr>
        <p:spPr>
          <a:xfrm>
            <a:off x="9779243" y="6460917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C2F60B2-82E2-244D-E6A0-6E29C8F6946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411981" y="6515100"/>
            <a:ext cx="1523" cy="24536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AB695CF-D1EA-216B-C8B7-46A656909092}"/>
              </a:ext>
            </a:extLst>
          </p:cNvPr>
          <p:cNvCxnSpPr>
            <a:cxnSpLocks/>
          </p:cNvCxnSpPr>
          <p:nvPr/>
        </p:nvCxnSpPr>
        <p:spPr>
          <a:xfrm flipH="1">
            <a:off x="4401312" y="6753426"/>
            <a:ext cx="5291403" cy="94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8594747-C893-BDA1-E36C-5EFAD6C3DA31}"/>
              </a:ext>
            </a:extLst>
          </p:cNvPr>
          <p:cNvCxnSpPr>
            <a:cxnSpLocks/>
          </p:cNvCxnSpPr>
          <p:nvPr/>
        </p:nvCxnSpPr>
        <p:spPr>
          <a:xfrm>
            <a:off x="9680523" y="6476632"/>
            <a:ext cx="0" cy="304303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5">
            <a:extLst>
              <a:ext uri="{FF2B5EF4-FFF2-40B4-BE49-F238E27FC236}">
                <a16:creationId xmlns:a16="http://schemas.microsoft.com/office/drawing/2014/main" id="{A863F417-AACE-C850-35E2-EFA99AC190D4}"/>
              </a:ext>
            </a:extLst>
          </p:cNvPr>
          <p:cNvSpPr txBox="1"/>
          <p:nvPr/>
        </p:nvSpPr>
        <p:spPr>
          <a:xfrm>
            <a:off x="0" y="305294"/>
            <a:ext cx="369364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Merge Spatial Data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CE824C69-840D-91AF-7F4F-BA1601D8667C}"/>
              </a:ext>
            </a:extLst>
          </p:cNvPr>
          <p:cNvSpPr txBox="1"/>
          <p:nvPr/>
        </p:nvSpPr>
        <p:spPr>
          <a:xfrm>
            <a:off x="8973710" y="186696"/>
            <a:ext cx="184858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Data used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：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000" b="1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nz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7">
            <a:extLst>
              <a:ext uri="{FF2B5EF4-FFF2-40B4-BE49-F238E27FC236}">
                <a16:creationId xmlns:a16="http://schemas.microsoft.com/office/drawing/2014/main" id="{E55B6CF7-FF46-E3D6-AA35-2F48D4A8B5B3}"/>
              </a:ext>
            </a:extLst>
          </p:cNvPr>
          <p:cNvSpPr txBox="1"/>
          <p:nvPr/>
        </p:nvSpPr>
        <p:spPr>
          <a:xfrm>
            <a:off x="11018676" y="5382201"/>
            <a:ext cx="117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Same geometry!!</a:t>
            </a:r>
          </a:p>
        </p:txBody>
      </p:sp>
    </p:spTree>
    <p:extLst>
      <p:ext uri="{BB962C8B-B14F-4D97-AF65-F5344CB8AC3E}">
        <p14:creationId xmlns:p14="http://schemas.microsoft.com/office/powerpoint/2010/main" val="12625114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c34a5e3a-18ec-4529-a704-f94d6b325231"/>
  <p:tag name="SLIDO_EVENT_SECTION_UUID" val="2128a956-11e1-4275-bda4-ebf7823570b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3545</TotalTime>
  <Words>4927</Words>
  <Application>Microsoft Office PowerPoint</Application>
  <PresentationFormat>Widescreen</PresentationFormat>
  <Paragraphs>830</Paragraphs>
  <Slides>58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Georgia</vt:lpstr>
      <vt:lpstr>Adobe 黑体 Std R</vt:lpstr>
      <vt:lpstr>Cambria Math</vt:lpstr>
      <vt:lpstr>Calibri Light</vt:lpstr>
      <vt:lpstr>Consolas</vt:lpstr>
      <vt:lpstr>Times New Roman</vt:lpstr>
      <vt:lpstr>新細明體</vt:lpstr>
      <vt:lpstr>Calibri</vt:lpstr>
      <vt:lpstr>Arial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Chia-jung Yeh</cp:lastModifiedBy>
  <cp:revision>1438</cp:revision>
  <dcterms:created xsi:type="dcterms:W3CDTF">2021-11-18T12:50:34Z</dcterms:created>
  <dcterms:modified xsi:type="dcterms:W3CDTF">2025-10-24T13:34:48Z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